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147477802" r:id="rId5"/>
    <p:sldId id="2147477879" r:id="rId6"/>
    <p:sldId id="2147477906" r:id="rId7"/>
    <p:sldId id="2147477908" r:id="rId8"/>
    <p:sldId id="2147477909" r:id="rId9"/>
    <p:sldId id="2147477918" r:id="rId10"/>
    <p:sldId id="2147477927" r:id="rId11"/>
    <p:sldId id="2147477900" r:id="rId12"/>
    <p:sldId id="2147479596" r:id="rId13"/>
    <p:sldId id="2147479597" r:id="rId14"/>
    <p:sldId id="2147477921" r:id="rId15"/>
    <p:sldId id="2147477922" r:id="rId16"/>
    <p:sldId id="2147477929" r:id="rId17"/>
    <p:sldId id="2147477923" r:id="rId18"/>
    <p:sldId id="2147479598" r:id="rId19"/>
    <p:sldId id="2147477836" r:id="rId20"/>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D6087B-6388-9920-6B34-DEB27CB7EC30}" name="Martin Grados Salinas" initials="MS" userId="S::luis.grados@minsur.com::da125702-94ae-4b6b-b23b-76d10f3b50b8" providerId="AD"/>
  <p188:author id="{2C8299FD-94F8-3243-83A0-EC5DB4C7DEB2}" name="javier.tostado@databricks.com" initials="ja" userId="S::urn:spo:guest#javier.tostado@databricks.com::"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FB2B2"/>
    <a:srgbClr val="F178F4"/>
    <a:srgbClr val="FFD055"/>
    <a:srgbClr val="8655CA"/>
    <a:srgbClr val="FE6B6B"/>
    <a:srgbClr val="F7F1E7"/>
    <a:srgbClr val="304B82"/>
    <a:srgbClr val="6400AF"/>
    <a:srgbClr val="CC66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91871" autoAdjust="0"/>
  </p:normalViewPr>
  <p:slideViewPr>
    <p:cSldViewPr snapToGrid="0">
      <p:cViewPr varScale="1">
        <p:scale>
          <a:sx n="77" d="100"/>
          <a:sy n="77"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 /><Relationship Id="rId13" Type="http://schemas.openxmlformats.org/officeDocument/2006/relationships/slide" Target="slides/slide9.xml" /><Relationship Id="rId18" Type="http://schemas.openxmlformats.org/officeDocument/2006/relationships/slide" Target="slides/slide14.xml" /><Relationship Id="rId26" Type="http://schemas.microsoft.com/office/2018/10/relationships/authors" Target="authors.xml" /><Relationship Id="rId3" Type="http://schemas.openxmlformats.org/officeDocument/2006/relationships/customXml" Target="../customXml/item3.xml" /><Relationship Id="rId21" Type="http://schemas.openxmlformats.org/officeDocument/2006/relationships/notesMaster" Target="notesMasters/notesMaster1.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tableStyles" Target="tableStyles.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theme" Target="theme/theme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viewProps" Target="viewProps.xml" /><Relationship Id="rId10" Type="http://schemas.openxmlformats.org/officeDocument/2006/relationships/slide" Target="slides/slide6.xml" /><Relationship Id="rId19" Type="http://schemas.openxmlformats.org/officeDocument/2006/relationships/slide" Target="slides/slide15.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F08961-2CFF-4D3C-A4B6-F1FF2CAC845E}" type="datetimeFigureOut">
              <a:rPr lang="es-PE" smtClean="0"/>
              <a:t>10/09/2024</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30B0F-B855-4707-BA0A-0349443D5EA4}" type="slidenum">
              <a:rPr lang="es-PE" smtClean="0"/>
              <a:t>‹Nº›</a:t>
            </a:fld>
            <a:endParaRPr lang="es-PE"/>
          </a:p>
        </p:txBody>
      </p:sp>
    </p:spTree>
    <p:extLst>
      <p:ext uri="{BB962C8B-B14F-4D97-AF65-F5344CB8AC3E}">
        <p14:creationId xmlns:p14="http://schemas.microsoft.com/office/powerpoint/2010/main" val="1950449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ews.microsoft.com/source/wp-content/uploads/2023/11/US51315823-IG-ADA.pdf" TargetMode="External" /><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D7CF6-065E-5651-6F57-FE5FE6C929E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DB56630-2345-99C6-F0CC-B2718D23A71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F4AC1E6-AA92-80FE-75D2-F834B283D652}"/>
              </a:ext>
            </a:extLst>
          </p:cNvPr>
          <p:cNvSpPr>
            <a:spLocks noGrp="1"/>
          </p:cNvSpPr>
          <p:nvPr>
            <p:ph type="body" idx="1"/>
          </p:nvPr>
        </p:nvSpPr>
        <p:spPr/>
        <p:txBody>
          <a:bodyPr/>
          <a:lstStyle/>
          <a:p>
            <a:endParaRPr lang="es-PE"/>
          </a:p>
        </p:txBody>
      </p:sp>
      <p:sp>
        <p:nvSpPr>
          <p:cNvPr id="4" name="Marcador de número de diapositiva 3">
            <a:extLst>
              <a:ext uri="{FF2B5EF4-FFF2-40B4-BE49-F238E27FC236}">
                <a16:creationId xmlns:a16="http://schemas.microsoft.com/office/drawing/2014/main" id="{E6469C67-2101-5DD3-8C56-3E72C9D821BB}"/>
              </a:ext>
            </a:extLst>
          </p:cNvPr>
          <p:cNvSpPr>
            <a:spLocks noGrp="1"/>
          </p:cNvSpPr>
          <p:nvPr>
            <p:ph type="sldNum" sz="quarter" idx="5"/>
          </p:nvPr>
        </p:nvSpPr>
        <p:spPr/>
        <p:txBody>
          <a:bodyPr/>
          <a:lstStyle/>
          <a:p>
            <a:fld id="{89D30B0F-B855-4707-BA0A-0349443D5EA4}" type="slidenum">
              <a:rPr lang="es-PE" smtClean="0"/>
              <a:t>1</a:t>
            </a:fld>
            <a:endParaRPr lang="es-PE"/>
          </a:p>
        </p:txBody>
      </p:sp>
    </p:spTree>
    <p:extLst>
      <p:ext uri="{BB962C8B-B14F-4D97-AF65-F5344CB8AC3E}">
        <p14:creationId xmlns:p14="http://schemas.microsoft.com/office/powerpoint/2010/main" val="3430856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90A37-F578-13BD-F573-42695075C4D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A990DAC-1721-36F1-AC43-BA1839BB12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C44E78-FA19-8DE4-65D3-7C72C8BBDFFD}"/>
              </a:ext>
            </a:extLst>
          </p:cNvPr>
          <p:cNvSpPr>
            <a:spLocks noGrp="1"/>
          </p:cNvSpPr>
          <p:nvPr>
            <p:ph type="body" idx="1"/>
          </p:nvPr>
        </p:nvSpPr>
        <p:spPr/>
        <p:txBody>
          <a:bodyPr/>
          <a:lstStyle/>
          <a:p>
            <a:r>
              <a:rPr lang="es-ES" b="0" i="0" dirty="0">
                <a:solidFill>
                  <a:srgbClr val="333333"/>
                </a:solidFill>
                <a:effectLst/>
                <a:latin typeface="McKinsey Sans"/>
              </a:rPr>
              <a:t>2 minutos</a:t>
            </a:r>
          </a:p>
          <a:p>
            <a:r>
              <a:rPr lang="es-ES" b="0" i="0" dirty="0">
                <a:solidFill>
                  <a:srgbClr val="333333"/>
                </a:solidFill>
                <a:effectLst/>
                <a:latin typeface="McKinsey Sans"/>
              </a:rPr>
              <a:t>Se añadió en mayo a Azure OpenAI el 13 de mayo, </a:t>
            </a:r>
          </a:p>
          <a:p>
            <a:r>
              <a:rPr lang="es-ES" b="0" i="0" dirty="0">
                <a:solidFill>
                  <a:srgbClr val="333333"/>
                </a:solidFill>
                <a:effectLst/>
                <a:latin typeface="McKinsey Sans"/>
              </a:rPr>
              <a:t>Se está pasando al proceso de red </a:t>
            </a:r>
            <a:r>
              <a:rPr lang="es-ES" b="0" i="0" dirty="0" err="1">
                <a:solidFill>
                  <a:srgbClr val="333333"/>
                </a:solidFill>
                <a:effectLst/>
                <a:latin typeface="McKinsey Sans"/>
              </a:rPr>
              <a:t>teaming</a:t>
            </a:r>
            <a:r>
              <a:rPr lang="es-ES" b="0" i="0" dirty="0">
                <a:solidFill>
                  <a:srgbClr val="333333"/>
                </a:solidFill>
                <a:effectLst/>
                <a:latin typeface="McKinsey Sans"/>
              </a:rPr>
              <a:t> de GPT-5, y ya hace un mes ya se inició a entrenar a GPT-6.</a:t>
            </a:r>
            <a:endParaRPr lang="es-PE" dirty="0"/>
          </a:p>
        </p:txBody>
      </p:sp>
      <p:sp>
        <p:nvSpPr>
          <p:cNvPr id="4" name="Marcador de número de diapositiva 3">
            <a:extLst>
              <a:ext uri="{FF2B5EF4-FFF2-40B4-BE49-F238E27FC236}">
                <a16:creationId xmlns:a16="http://schemas.microsoft.com/office/drawing/2014/main" id="{13FE07B1-96BF-2AF0-8FBE-8211FA48EDDA}"/>
              </a:ext>
            </a:extLst>
          </p:cNvPr>
          <p:cNvSpPr>
            <a:spLocks noGrp="1"/>
          </p:cNvSpPr>
          <p:nvPr>
            <p:ph type="sldNum" sz="quarter" idx="5"/>
          </p:nvPr>
        </p:nvSpPr>
        <p:spPr/>
        <p:txBody>
          <a:bodyPr/>
          <a:lstStyle/>
          <a:p>
            <a:fld id="{89D30B0F-B855-4707-BA0A-0349443D5EA4}" type="slidenum">
              <a:rPr lang="es-PE" smtClean="0"/>
              <a:t>10</a:t>
            </a:fld>
            <a:endParaRPr lang="es-PE"/>
          </a:p>
        </p:txBody>
      </p:sp>
    </p:spTree>
    <p:extLst>
      <p:ext uri="{BB962C8B-B14F-4D97-AF65-F5344CB8AC3E}">
        <p14:creationId xmlns:p14="http://schemas.microsoft.com/office/powerpoint/2010/main" val="3856745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90A37-F578-13BD-F573-42695075C4D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A990DAC-1721-36F1-AC43-BA1839BB12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C44E78-FA19-8DE4-65D3-7C72C8BBDFFD}"/>
              </a:ext>
            </a:extLst>
          </p:cNvPr>
          <p:cNvSpPr>
            <a:spLocks noGrp="1"/>
          </p:cNvSpPr>
          <p:nvPr>
            <p:ph type="body" idx="1"/>
          </p:nvPr>
        </p:nvSpPr>
        <p:spPr/>
        <p:txBody>
          <a:bodyPr/>
          <a:lstStyle/>
          <a:p>
            <a:endParaRPr lang="es-PE"/>
          </a:p>
        </p:txBody>
      </p:sp>
      <p:sp>
        <p:nvSpPr>
          <p:cNvPr id="4" name="Marcador de número de diapositiva 3">
            <a:extLst>
              <a:ext uri="{FF2B5EF4-FFF2-40B4-BE49-F238E27FC236}">
                <a16:creationId xmlns:a16="http://schemas.microsoft.com/office/drawing/2014/main" id="{13FE07B1-96BF-2AF0-8FBE-8211FA48EDDA}"/>
              </a:ext>
            </a:extLst>
          </p:cNvPr>
          <p:cNvSpPr>
            <a:spLocks noGrp="1"/>
          </p:cNvSpPr>
          <p:nvPr>
            <p:ph type="sldNum" sz="quarter" idx="5"/>
          </p:nvPr>
        </p:nvSpPr>
        <p:spPr/>
        <p:txBody>
          <a:bodyPr/>
          <a:lstStyle/>
          <a:p>
            <a:fld id="{89D30B0F-B855-4707-BA0A-0349443D5EA4}" type="slidenum">
              <a:rPr lang="es-PE" smtClean="0"/>
              <a:t>11</a:t>
            </a:fld>
            <a:endParaRPr lang="es-PE"/>
          </a:p>
        </p:txBody>
      </p:sp>
    </p:spTree>
    <p:extLst>
      <p:ext uri="{BB962C8B-B14F-4D97-AF65-F5344CB8AC3E}">
        <p14:creationId xmlns:p14="http://schemas.microsoft.com/office/powerpoint/2010/main" val="2163278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90A37-F578-13BD-F573-42695075C4D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A990DAC-1721-36F1-AC43-BA1839BB12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C44E78-FA19-8DE4-65D3-7C72C8BBDFFD}"/>
              </a:ext>
            </a:extLst>
          </p:cNvPr>
          <p:cNvSpPr>
            <a:spLocks noGrp="1"/>
          </p:cNvSpPr>
          <p:nvPr>
            <p:ph type="body" idx="1"/>
          </p:nvPr>
        </p:nvSpPr>
        <p:spPr/>
        <p:txBody>
          <a:bodyPr/>
          <a:lstStyle/>
          <a:p>
            <a:r>
              <a:rPr lang="es-ES"/>
              <a:t>Demo en vivo del chatbot, realizar unas 2 a 3 preguntas</a:t>
            </a:r>
            <a:endParaRPr lang="es-PE"/>
          </a:p>
        </p:txBody>
      </p:sp>
      <p:sp>
        <p:nvSpPr>
          <p:cNvPr id="4" name="Marcador de número de diapositiva 3">
            <a:extLst>
              <a:ext uri="{FF2B5EF4-FFF2-40B4-BE49-F238E27FC236}">
                <a16:creationId xmlns:a16="http://schemas.microsoft.com/office/drawing/2014/main" id="{13FE07B1-96BF-2AF0-8FBE-8211FA48EDDA}"/>
              </a:ext>
            </a:extLst>
          </p:cNvPr>
          <p:cNvSpPr>
            <a:spLocks noGrp="1"/>
          </p:cNvSpPr>
          <p:nvPr>
            <p:ph type="sldNum" sz="quarter" idx="5"/>
          </p:nvPr>
        </p:nvSpPr>
        <p:spPr/>
        <p:txBody>
          <a:bodyPr/>
          <a:lstStyle/>
          <a:p>
            <a:fld id="{89D30B0F-B855-4707-BA0A-0349443D5EA4}" type="slidenum">
              <a:rPr lang="es-PE" smtClean="0"/>
              <a:t>12</a:t>
            </a:fld>
            <a:endParaRPr lang="es-PE"/>
          </a:p>
        </p:txBody>
      </p:sp>
    </p:spTree>
    <p:extLst>
      <p:ext uri="{BB962C8B-B14F-4D97-AF65-F5344CB8AC3E}">
        <p14:creationId xmlns:p14="http://schemas.microsoft.com/office/powerpoint/2010/main" val="2154128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90A37-F578-13BD-F573-42695075C4D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A990DAC-1721-36F1-AC43-BA1839BB12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C44E78-FA19-8DE4-65D3-7C72C8BBDFFD}"/>
              </a:ext>
            </a:extLst>
          </p:cNvPr>
          <p:cNvSpPr>
            <a:spLocks noGrp="1"/>
          </p:cNvSpPr>
          <p:nvPr>
            <p:ph type="body" idx="1"/>
          </p:nvPr>
        </p:nvSpPr>
        <p:spPr/>
        <p:txBody>
          <a:bodyPr/>
          <a:lstStyle/>
          <a:p>
            <a:r>
              <a:rPr lang="es-ES"/>
              <a:t>Demo en vivo del chatbot, realizar unas 2 a 3 preguntas</a:t>
            </a:r>
            <a:endParaRPr lang="es-PE"/>
          </a:p>
        </p:txBody>
      </p:sp>
      <p:sp>
        <p:nvSpPr>
          <p:cNvPr id="4" name="Marcador de número de diapositiva 3">
            <a:extLst>
              <a:ext uri="{FF2B5EF4-FFF2-40B4-BE49-F238E27FC236}">
                <a16:creationId xmlns:a16="http://schemas.microsoft.com/office/drawing/2014/main" id="{13FE07B1-96BF-2AF0-8FBE-8211FA48EDDA}"/>
              </a:ext>
            </a:extLst>
          </p:cNvPr>
          <p:cNvSpPr>
            <a:spLocks noGrp="1"/>
          </p:cNvSpPr>
          <p:nvPr>
            <p:ph type="sldNum" sz="quarter" idx="5"/>
          </p:nvPr>
        </p:nvSpPr>
        <p:spPr/>
        <p:txBody>
          <a:bodyPr/>
          <a:lstStyle/>
          <a:p>
            <a:fld id="{89D30B0F-B855-4707-BA0A-0349443D5EA4}" type="slidenum">
              <a:rPr lang="es-PE" smtClean="0"/>
              <a:t>13</a:t>
            </a:fld>
            <a:endParaRPr lang="es-PE"/>
          </a:p>
        </p:txBody>
      </p:sp>
    </p:spTree>
    <p:extLst>
      <p:ext uri="{BB962C8B-B14F-4D97-AF65-F5344CB8AC3E}">
        <p14:creationId xmlns:p14="http://schemas.microsoft.com/office/powerpoint/2010/main" val="3028691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90A37-F578-13BD-F573-42695075C4D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A990DAC-1721-36F1-AC43-BA1839BB12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C44E78-FA19-8DE4-65D3-7C72C8BBDFFD}"/>
              </a:ext>
            </a:extLst>
          </p:cNvPr>
          <p:cNvSpPr>
            <a:spLocks noGrp="1"/>
          </p:cNvSpPr>
          <p:nvPr>
            <p:ph type="body" idx="1"/>
          </p:nvPr>
        </p:nvSpPr>
        <p:spPr/>
        <p:txBody>
          <a:bodyPr/>
          <a:lstStyle/>
          <a:p>
            <a:endParaRPr lang="es-PE"/>
          </a:p>
        </p:txBody>
      </p:sp>
      <p:sp>
        <p:nvSpPr>
          <p:cNvPr id="4" name="Marcador de número de diapositiva 3">
            <a:extLst>
              <a:ext uri="{FF2B5EF4-FFF2-40B4-BE49-F238E27FC236}">
                <a16:creationId xmlns:a16="http://schemas.microsoft.com/office/drawing/2014/main" id="{13FE07B1-96BF-2AF0-8FBE-8211FA48EDDA}"/>
              </a:ext>
            </a:extLst>
          </p:cNvPr>
          <p:cNvSpPr>
            <a:spLocks noGrp="1"/>
          </p:cNvSpPr>
          <p:nvPr>
            <p:ph type="sldNum" sz="quarter" idx="5"/>
          </p:nvPr>
        </p:nvSpPr>
        <p:spPr/>
        <p:txBody>
          <a:bodyPr/>
          <a:lstStyle/>
          <a:p>
            <a:fld id="{89D30B0F-B855-4707-BA0A-0349443D5EA4}" type="slidenum">
              <a:rPr lang="es-PE" smtClean="0"/>
              <a:t>14</a:t>
            </a:fld>
            <a:endParaRPr lang="es-PE"/>
          </a:p>
        </p:txBody>
      </p:sp>
    </p:spTree>
    <p:extLst>
      <p:ext uri="{BB962C8B-B14F-4D97-AF65-F5344CB8AC3E}">
        <p14:creationId xmlns:p14="http://schemas.microsoft.com/office/powerpoint/2010/main" val="3021652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90A37-F578-13BD-F573-42695075C4D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A990DAC-1721-36F1-AC43-BA1839BB12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C44E78-FA19-8DE4-65D3-7C72C8BBDFFD}"/>
              </a:ext>
            </a:extLst>
          </p:cNvPr>
          <p:cNvSpPr>
            <a:spLocks noGrp="1"/>
          </p:cNvSpPr>
          <p:nvPr>
            <p:ph type="body" idx="1"/>
          </p:nvPr>
        </p:nvSpPr>
        <p:spPr/>
        <p:txBody>
          <a:bodyPr/>
          <a:lstStyle/>
          <a:p>
            <a:r>
              <a:rPr lang="es-ES" dirty="0"/>
              <a:t>2 minutos</a:t>
            </a:r>
            <a:endParaRPr lang="es-PE" dirty="0"/>
          </a:p>
          <a:p>
            <a:r>
              <a:rPr lang="es-PE" dirty="0"/>
              <a:t>Comentar : Política de uso de IA responsable, curso de </a:t>
            </a:r>
            <a:r>
              <a:rPr lang="es-PE" dirty="0" err="1"/>
              <a:t>GenAI</a:t>
            </a:r>
            <a:r>
              <a:rPr lang="es-PE" dirty="0"/>
              <a:t> en el programa Data Citizen.</a:t>
            </a:r>
          </a:p>
          <a:p>
            <a:r>
              <a:rPr lang="es-PE" dirty="0"/>
              <a:t>Gracias a esta iniciativa, el equipo de Mantenimiento ha visto otra oportunidad y </a:t>
            </a:r>
            <a:r>
              <a:rPr lang="es-PE" dirty="0" err="1"/>
              <a:t>tb</a:t>
            </a:r>
            <a:r>
              <a:rPr lang="es-PE" dirty="0"/>
              <a:t> tenemos una segunda iniciativa de un </a:t>
            </a:r>
            <a:r>
              <a:rPr lang="es-PE" dirty="0" err="1"/>
              <a:t>chatbot</a:t>
            </a:r>
            <a:r>
              <a:rPr lang="es-PE" dirty="0"/>
              <a:t> sobre Análisis de Fallas.</a:t>
            </a:r>
          </a:p>
          <a:p>
            <a:r>
              <a:rPr lang="es-PE" dirty="0"/>
              <a:t>Hemos empezado desde el año pasado desarrollando de manera </a:t>
            </a:r>
            <a:r>
              <a:rPr lang="es-PE" dirty="0" err="1"/>
              <a:t>intera</a:t>
            </a:r>
            <a:r>
              <a:rPr lang="es-PE" dirty="0"/>
              <a:t> iniciativas de </a:t>
            </a:r>
            <a:r>
              <a:rPr lang="es-PE" dirty="0" err="1"/>
              <a:t>GenAI</a:t>
            </a:r>
            <a:r>
              <a:rPr lang="es-PE" dirty="0"/>
              <a:t>, al día de hoy ya tenemos 16 iniciativas en distintas áreas de la División Minera, que buscan generar bienestar a nuestra gente.</a:t>
            </a:r>
          </a:p>
          <a:p>
            <a:r>
              <a:rPr lang="es-PE" dirty="0"/>
              <a:t>Estrategia de </a:t>
            </a:r>
            <a:r>
              <a:rPr lang="es-PE" dirty="0" err="1"/>
              <a:t>GenAI</a:t>
            </a:r>
            <a:endParaRPr lang="es-ES" dirty="0"/>
          </a:p>
          <a:p>
            <a:endParaRPr lang="es-PE" dirty="0"/>
          </a:p>
        </p:txBody>
      </p:sp>
      <p:sp>
        <p:nvSpPr>
          <p:cNvPr id="4" name="Marcador de número de diapositiva 3">
            <a:extLst>
              <a:ext uri="{FF2B5EF4-FFF2-40B4-BE49-F238E27FC236}">
                <a16:creationId xmlns:a16="http://schemas.microsoft.com/office/drawing/2014/main" id="{13FE07B1-96BF-2AF0-8FBE-8211FA48EDDA}"/>
              </a:ext>
            </a:extLst>
          </p:cNvPr>
          <p:cNvSpPr>
            <a:spLocks noGrp="1"/>
          </p:cNvSpPr>
          <p:nvPr>
            <p:ph type="sldNum" sz="quarter" idx="5"/>
          </p:nvPr>
        </p:nvSpPr>
        <p:spPr/>
        <p:txBody>
          <a:bodyPr/>
          <a:lstStyle/>
          <a:p>
            <a:fld id="{89D30B0F-B855-4707-BA0A-0349443D5EA4}" type="slidenum">
              <a:rPr lang="es-PE" smtClean="0"/>
              <a:t>15</a:t>
            </a:fld>
            <a:endParaRPr lang="es-PE"/>
          </a:p>
        </p:txBody>
      </p:sp>
    </p:spTree>
    <p:extLst>
      <p:ext uri="{BB962C8B-B14F-4D97-AF65-F5344CB8AC3E}">
        <p14:creationId xmlns:p14="http://schemas.microsoft.com/office/powerpoint/2010/main" val="696132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BE766-59CE-FEFB-A293-50CC717B780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4DFE693-81D4-7D10-17CF-5908ADF5215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6AD619D-84FF-AD06-3626-1816303EC363}"/>
              </a:ext>
            </a:extLst>
          </p:cNvPr>
          <p:cNvSpPr>
            <a:spLocks noGrp="1"/>
          </p:cNvSpPr>
          <p:nvPr>
            <p:ph type="body" idx="1"/>
          </p:nvPr>
        </p:nvSpPr>
        <p:spPr/>
        <p:txBody>
          <a:bodyPr/>
          <a:lstStyle/>
          <a:p>
            <a:r>
              <a:rPr lang="es-ES"/>
              <a:t>La IA puede transformar su organización, pero solo si la adopta con intención y estrategia.</a:t>
            </a:r>
            <a:endParaRPr lang="es-PE"/>
          </a:p>
        </p:txBody>
      </p:sp>
      <p:sp>
        <p:nvSpPr>
          <p:cNvPr id="4" name="Marcador de número de diapositiva 3">
            <a:extLst>
              <a:ext uri="{FF2B5EF4-FFF2-40B4-BE49-F238E27FC236}">
                <a16:creationId xmlns:a16="http://schemas.microsoft.com/office/drawing/2014/main" id="{190068F6-9897-C26C-3ED3-CFB670B08C98}"/>
              </a:ext>
            </a:extLst>
          </p:cNvPr>
          <p:cNvSpPr>
            <a:spLocks noGrp="1"/>
          </p:cNvSpPr>
          <p:nvPr>
            <p:ph type="sldNum" sz="quarter" idx="5"/>
          </p:nvPr>
        </p:nvSpPr>
        <p:spPr/>
        <p:txBody>
          <a:bodyPr/>
          <a:lstStyle/>
          <a:p>
            <a:fld id="{89D30B0F-B855-4707-BA0A-0349443D5EA4}" type="slidenum">
              <a:rPr lang="es-PE" smtClean="0"/>
              <a:t>16</a:t>
            </a:fld>
            <a:endParaRPr lang="es-PE"/>
          </a:p>
        </p:txBody>
      </p:sp>
    </p:spTree>
    <p:extLst>
      <p:ext uri="{BB962C8B-B14F-4D97-AF65-F5344CB8AC3E}">
        <p14:creationId xmlns:p14="http://schemas.microsoft.com/office/powerpoint/2010/main" val="408696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Yo hablaré unos 20 minutos, inicio 5:05pm hasta las 5:25pm</a:t>
            </a:r>
          </a:p>
          <a:p>
            <a:r>
              <a:rPr lang="es-ES"/>
              <a:t>Pase a Javier 5:25pm hasta las 5:50pm, espacio de preguntas.</a:t>
            </a:r>
            <a:endParaRPr lang="es-PE"/>
          </a:p>
        </p:txBody>
      </p:sp>
      <p:sp>
        <p:nvSpPr>
          <p:cNvPr id="4" name="Marcador de número de diapositiva 3"/>
          <p:cNvSpPr>
            <a:spLocks noGrp="1"/>
          </p:cNvSpPr>
          <p:nvPr>
            <p:ph type="sldNum" sz="quarter" idx="5"/>
          </p:nvPr>
        </p:nvSpPr>
        <p:spPr/>
        <p:txBody>
          <a:bodyPr/>
          <a:lstStyle/>
          <a:p>
            <a:fld id="{89D30B0F-B855-4707-BA0A-0349443D5EA4}" type="slidenum">
              <a:rPr lang="es-PE" smtClean="0"/>
              <a:t>2</a:t>
            </a:fld>
            <a:endParaRPr lang="es-PE"/>
          </a:p>
        </p:txBody>
      </p:sp>
    </p:spTree>
    <p:extLst>
      <p:ext uri="{BB962C8B-B14F-4D97-AF65-F5344CB8AC3E}">
        <p14:creationId xmlns:p14="http://schemas.microsoft.com/office/powerpoint/2010/main" val="652933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a:t>Próximo año 09 al 12 de junio, yo pude asistir a 18 charlas.</a:t>
            </a:r>
          </a:p>
          <a:p>
            <a:r>
              <a:rPr lang="es-PE"/>
              <a:t>La mayoría de charlas y el contenido de los </a:t>
            </a:r>
            <a:r>
              <a:rPr lang="es-PE" err="1"/>
              <a:t>keynotes</a:t>
            </a:r>
            <a:r>
              <a:rPr lang="es-PE"/>
              <a:t> se hablaba sobre la IA.</a:t>
            </a:r>
          </a:p>
          <a:p>
            <a:endParaRPr lang="es-PE"/>
          </a:p>
        </p:txBody>
      </p:sp>
      <p:sp>
        <p:nvSpPr>
          <p:cNvPr id="4" name="Marcador de número de diapositiva 3"/>
          <p:cNvSpPr>
            <a:spLocks noGrp="1"/>
          </p:cNvSpPr>
          <p:nvPr>
            <p:ph type="sldNum" sz="quarter" idx="5"/>
          </p:nvPr>
        </p:nvSpPr>
        <p:spPr/>
        <p:txBody>
          <a:bodyPr/>
          <a:lstStyle/>
          <a:p>
            <a:fld id="{89D30B0F-B855-4707-BA0A-0349443D5EA4}" type="slidenum">
              <a:rPr lang="es-PE" smtClean="0"/>
              <a:t>3</a:t>
            </a:fld>
            <a:endParaRPr lang="es-PE"/>
          </a:p>
        </p:txBody>
      </p:sp>
    </p:spTree>
    <p:extLst>
      <p:ext uri="{BB962C8B-B14F-4D97-AF65-F5344CB8AC3E}">
        <p14:creationId xmlns:p14="http://schemas.microsoft.com/office/powerpoint/2010/main" val="3094446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a:solidFill>
                  <a:srgbClr val="333333"/>
                </a:solidFill>
                <a:effectLst/>
                <a:latin typeface="McKinsey Sans"/>
              </a:rPr>
              <a:t>1 minuto ($1 en la gestión del cambio, adopción)</a:t>
            </a:r>
          </a:p>
          <a:p>
            <a:r>
              <a:rPr lang="es-ES" b="0" i="0">
                <a:solidFill>
                  <a:srgbClr val="333333"/>
                </a:solidFill>
                <a:effectLst/>
                <a:latin typeface="McKinsey Sans"/>
              </a:rPr>
              <a:t>La IA generativa tienen el potencial de automatizar actividades laborales que absorben entre el 60 y el 70 por ciento del tiempo de los empleados en la actualidad. Los empleados con habilidades que puedan automatizarse necesitarán apoyo para aprender nuevas habilidades, y algunos necesitarán apoyo para cambiar de ocupación. https://www.mckinsey.com/capabilities/mckinsey-digital/our-insights/the-economic-potential-of-generative-ai-the-next-productivity-frontier</a:t>
            </a:r>
          </a:p>
          <a:p>
            <a:endParaRPr lang="es-ES" b="0" i="0">
              <a:solidFill>
                <a:srgbClr val="333333"/>
              </a:solidFill>
              <a:effectLst/>
              <a:latin typeface="McKinsey Sans"/>
            </a:endParaRPr>
          </a:p>
          <a:p>
            <a:r>
              <a:rPr lang="es-ES"/>
              <a:t>https://blogs.microsoft.com/blog/2023/11/02/new-study-validates-the-business-value-and-opportunity-of-ai</a:t>
            </a:r>
          </a:p>
          <a:p>
            <a:r>
              <a:rPr lang="es-ES" b="1" i="0">
                <a:solidFill>
                  <a:srgbClr val="2F2F2F"/>
                </a:solidFill>
                <a:effectLst/>
                <a:highlight>
                  <a:srgbClr val="FFFFFF"/>
                </a:highlight>
                <a:latin typeface="Segoe UI" panose="020B0502040204020203" pitchFamily="34" charset="0"/>
              </a:rPr>
              <a:t>Acerca del estudio</a:t>
            </a:r>
            <a:br>
              <a:rPr lang="es-ES"/>
            </a:br>
            <a:r>
              <a:rPr lang="es-ES" b="0" i="0" u="sng">
                <a:solidFill>
                  <a:srgbClr val="0067B8"/>
                </a:solidFill>
                <a:effectLst/>
                <a:highlight>
                  <a:srgbClr val="FFFFFF"/>
                </a:highlight>
                <a:latin typeface="Segoe UI" panose="020B0502040204020203" pitchFamily="34" charset="0"/>
                <a:hlinkClick r:id="rId3"/>
              </a:rPr>
              <a:t>El estudio de IDC</a:t>
            </a:r>
            <a:r>
              <a:rPr lang="es-ES" b="0" i="0">
                <a:solidFill>
                  <a:srgbClr val="2F2F2F"/>
                </a:solidFill>
                <a:effectLst/>
                <a:highlight>
                  <a:srgbClr val="FFFFFF"/>
                </a:highlight>
                <a:latin typeface="Segoe UI" panose="020B0502040204020203" pitchFamily="34" charset="0"/>
              </a:rPr>
              <a:t> , encargado por Microsoft, se basa en resultados de 2109 organizaciones empresariales que suman más de 13 millones de empleados en todo el mundo en 16 países. A través del cuestionario, los encuestados fueron identificados como quienes toman las decisiones sobre la IA dentro de su organización.  </a:t>
            </a:r>
            <a:endParaRPr lang="es-ES"/>
          </a:p>
          <a:p>
            <a:endParaRPr lang="es-ES"/>
          </a:p>
          <a:p>
            <a:endParaRPr lang="es-ES"/>
          </a:p>
          <a:p>
            <a:r>
              <a:rPr lang="es-ES"/>
              <a:t>La IA generativa representa una poderosa herramienta para la innovación y optimización en la industria minera. Los próximos pasos implican una planificación detallada y una colaboración efectiva para asegurar la implementación exitosa y el impacto positivo a largo plazo.</a:t>
            </a:r>
          </a:p>
          <a:p>
            <a:r>
              <a:rPr lang="es-ES" b="0" i="0">
                <a:solidFill>
                  <a:srgbClr val="505050"/>
                </a:solidFill>
                <a:effectLst/>
                <a:latin typeface="GT America"/>
              </a:rPr>
              <a:t>La IA generativa tiene el potencial de reinventar el trabajo, liberándonos para dar rienda suelta a nuestra creatividad en los problemas que realmente importan. – HBR.</a:t>
            </a:r>
          </a:p>
          <a:p>
            <a:endParaRPr lang="es-ES" b="0" i="0">
              <a:solidFill>
                <a:srgbClr val="505050"/>
              </a:solidFill>
              <a:effectLst/>
              <a:latin typeface="GT America"/>
            </a:endParaRPr>
          </a:p>
          <a:p>
            <a:r>
              <a:rPr lang="es-ES"/>
              <a:t>La IA es diferente de cualquier tecnología que hayamos visto antes, por lo que requiere una estrategia única para implementarla y fomentar la adopción. Las organizaciones que adopten una postura bien pensada y deliberada serán las que disfrutarán de los beneficios de la IA</a:t>
            </a:r>
          </a:p>
          <a:p>
            <a:endParaRPr lang="es-ES"/>
          </a:p>
          <a:p>
            <a:r>
              <a:rPr lang="es-PE"/>
              <a:t>https://www.gartner.com/en/articles/take-this-view-to-assess-roi-for-generative-ai?utm_plan=Content+Marketing&amp;utm_postid=1708610490&amp;utm_campaign=SM_GB_YOY_GTR_SOC_SF1_SM-SWG-ART-GBS-CF&amp;utm_source=linkedin,twitter&amp;utm_medium=social&amp;utm_content=Gartner,Gartner_inc</a:t>
            </a:r>
          </a:p>
          <a:p>
            <a:endParaRPr lang="es-PE"/>
          </a:p>
          <a:p>
            <a:r>
              <a:rPr lang="es-PE"/>
              <a:t>https://www.bcg.com/publications/2024/from-potential-to-profit-with-genai</a:t>
            </a:r>
          </a:p>
          <a:p>
            <a:endParaRPr lang="es-PE"/>
          </a:p>
          <a:p>
            <a:r>
              <a:rPr lang="es-PE"/>
              <a:t>Gartner - https://www.gartner.com/en/newsroom/press-releases/2024-05-22-gartner-ceo-survey-finds-growth-is-the-top-business-priority-for-2024--reaching-highest-level-in-10-years</a:t>
            </a:r>
          </a:p>
          <a:p>
            <a:endParaRPr lang="es-PE"/>
          </a:p>
        </p:txBody>
      </p:sp>
      <p:sp>
        <p:nvSpPr>
          <p:cNvPr id="4" name="Marcador de número de diapositiva 3"/>
          <p:cNvSpPr>
            <a:spLocks noGrp="1"/>
          </p:cNvSpPr>
          <p:nvPr>
            <p:ph type="sldNum" sz="quarter" idx="5"/>
          </p:nvPr>
        </p:nvSpPr>
        <p:spPr/>
        <p:txBody>
          <a:bodyPr/>
          <a:lstStyle/>
          <a:p>
            <a:fld id="{89D30B0F-B855-4707-BA0A-0349443D5EA4}" type="slidenum">
              <a:rPr lang="es-PE" smtClean="0"/>
              <a:t>4</a:t>
            </a:fld>
            <a:endParaRPr lang="es-PE"/>
          </a:p>
        </p:txBody>
      </p:sp>
    </p:spTree>
    <p:extLst>
      <p:ext uri="{BB962C8B-B14F-4D97-AF65-F5344CB8AC3E}">
        <p14:creationId xmlns:p14="http://schemas.microsoft.com/office/powerpoint/2010/main" val="1403409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rtl="0">
              <a:lnSpc>
                <a:spcPct val="100000"/>
              </a:lnSpc>
              <a:spcBef>
                <a:spcPts val="0"/>
              </a:spcBef>
              <a:spcAft>
                <a:spcPts val="0"/>
              </a:spcAft>
              <a:buClr>
                <a:srgbClr val="000000"/>
              </a:buClr>
              <a:buSzPts val="2400"/>
              <a:buFont typeface="Verdana"/>
              <a:buNone/>
            </a:pPr>
            <a:r>
              <a:rPr lang="es-ES" sz="1200" b="0" i="0" u="none" strike="noStrike" cap="none">
                <a:solidFill>
                  <a:srgbClr val="000000"/>
                </a:solidFill>
                <a:latin typeface="Verdana" panose="020B0604030504040204" pitchFamily="34" charset="0"/>
                <a:ea typeface="Verdana" panose="020B0604030504040204" pitchFamily="34" charset="0"/>
                <a:cs typeface="Verdana"/>
                <a:sym typeface="Verdana"/>
              </a:rPr>
              <a:t>Relacionarlo con el chatbot de </a:t>
            </a:r>
            <a:r>
              <a:rPr lang="es-ES" sz="1200" b="0" i="0" u="none" strike="noStrike" cap="none" err="1">
                <a:solidFill>
                  <a:srgbClr val="000000"/>
                </a:solidFill>
                <a:latin typeface="Verdana" panose="020B0604030504040204" pitchFamily="34" charset="0"/>
                <a:ea typeface="Verdana" panose="020B0604030504040204" pitchFamily="34" charset="0"/>
                <a:cs typeface="Verdana"/>
                <a:sym typeface="Verdana"/>
              </a:rPr>
              <a:t>AFAs</a:t>
            </a:r>
            <a:r>
              <a:rPr lang="es-ES" sz="1200" b="0" i="0" u="none" strike="noStrike" cap="none">
                <a:solidFill>
                  <a:srgbClr val="000000"/>
                </a:solidFill>
                <a:latin typeface="Verdana" panose="020B0604030504040204" pitchFamily="34" charset="0"/>
                <a:ea typeface="Verdana" panose="020B0604030504040204" pitchFamily="34" charset="0"/>
                <a:cs typeface="Verdana"/>
                <a:sym typeface="Verdana"/>
              </a:rPr>
              <a:t>.</a:t>
            </a:r>
          </a:p>
          <a:p>
            <a:pPr marL="0" marR="0" lvl="0" indent="0" algn="just" rtl="0">
              <a:lnSpc>
                <a:spcPct val="100000"/>
              </a:lnSpc>
              <a:spcBef>
                <a:spcPts val="0"/>
              </a:spcBef>
              <a:spcAft>
                <a:spcPts val="0"/>
              </a:spcAft>
              <a:buClr>
                <a:srgbClr val="000000"/>
              </a:buClr>
              <a:buSzPts val="2400"/>
              <a:buFont typeface="Verdana"/>
              <a:buNone/>
            </a:pPr>
            <a:r>
              <a:rPr lang="es-ES" sz="1200" b="0" i="0" u="none" strike="noStrike" cap="none">
                <a:solidFill>
                  <a:srgbClr val="000000"/>
                </a:solidFill>
                <a:latin typeface="Verdana" panose="020B0604030504040204" pitchFamily="34" charset="0"/>
                <a:ea typeface="Verdana" panose="020B0604030504040204" pitchFamily="34" charset="0"/>
                <a:cs typeface="Verdana"/>
                <a:sym typeface="Verdana"/>
              </a:rPr>
              <a:t>Mantener ChatGPT por día equivale a $700.000 dólares </a:t>
            </a:r>
          </a:p>
          <a:p>
            <a:pPr marL="0" marR="0" lvl="0" indent="0" algn="just" rtl="0">
              <a:lnSpc>
                <a:spcPct val="100000"/>
              </a:lnSpc>
              <a:spcBef>
                <a:spcPts val="0"/>
              </a:spcBef>
              <a:spcAft>
                <a:spcPts val="0"/>
              </a:spcAft>
              <a:buClr>
                <a:srgbClr val="000000"/>
              </a:buClr>
              <a:buSzPts val="2400"/>
              <a:buFont typeface="Verdana"/>
              <a:buNone/>
            </a:pPr>
            <a:r>
              <a:rPr lang="es-ES" sz="1200" b="0" i="0" u="none" strike="noStrike" cap="none">
                <a:solidFill>
                  <a:srgbClr val="000000"/>
                </a:solidFill>
                <a:latin typeface="Verdana" panose="020B0604030504040204" pitchFamily="34" charset="0"/>
                <a:ea typeface="Verdana" panose="020B0604030504040204" pitchFamily="34" charset="0"/>
                <a:cs typeface="Verdana"/>
                <a:sym typeface="Verdana"/>
              </a:rPr>
              <a:t>La IA Generativa (o GAN, Generative Adversarial Network) es un tipo de modelo de aprendizaje automático que puede generar datos o imágenes nuevos y originales a partir de datos de entrada.</a:t>
            </a:r>
          </a:p>
          <a:p>
            <a:pPr marL="0" marR="0" lvl="0" indent="0" algn="just" rtl="0">
              <a:lnSpc>
                <a:spcPct val="100000"/>
              </a:lnSpc>
              <a:spcBef>
                <a:spcPts val="0"/>
              </a:spcBef>
              <a:spcAft>
                <a:spcPts val="0"/>
              </a:spcAft>
              <a:buClr>
                <a:srgbClr val="000000"/>
              </a:buClr>
              <a:buSzPts val="2400"/>
              <a:buFont typeface="Verdana"/>
              <a:buNone/>
            </a:pPr>
            <a:r>
              <a:rPr lang="es-ES" sz="1200" b="0" i="0" u="none" strike="noStrike" cap="none">
                <a:solidFill>
                  <a:srgbClr val="000000"/>
                </a:solidFill>
                <a:latin typeface="Verdana" panose="020B0604030504040204" pitchFamily="34" charset="0"/>
                <a:ea typeface="Verdana" panose="020B0604030504040204" pitchFamily="34" charset="0"/>
                <a:cs typeface="Verdana"/>
                <a:sym typeface="Verdana"/>
              </a:rPr>
              <a:t>Se dice que GPT-3 (175 mil millones) con GPT-4 (100 billones = 100000 mil millones).</a:t>
            </a:r>
          </a:p>
          <a:p>
            <a:pPr marL="0" marR="0" lvl="0" indent="0" algn="just" rtl="0">
              <a:lnSpc>
                <a:spcPct val="100000"/>
              </a:lnSpc>
              <a:spcBef>
                <a:spcPts val="0"/>
              </a:spcBef>
              <a:spcAft>
                <a:spcPts val="0"/>
              </a:spcAft>
              <a:buClr>
                <a:srgbClr val="000000"/>
              </a:buClr>
              <a:buSzPts val="2400"/>
              <a:buFont typeface="Verdana"/>
              <a:buNone/>
            </a:pPr>
            <a:endParaRPr lang="es-ES" sz="1200" b="0" i="0" u="none" strike="noStrike" cap="none">
              <a:solidFill>
                <a:srgbClr val="000000"/>
              </a:solidFill>
              <a:latin typeface="Verdana" panose="020B0604030504040204" pitchFamily="34" charset="0"/>
              <a:ea typeface="Verdana" panose="020B0604030504040204" pitchFamily="34" charset="0"/>
              <a:cs typeface="Verdana"/>
              <a:sym typeface="Verdana"/>
            </a:endParaRPr>
          </a:p>
          <a:p>
            <a:pPr marL="0" marR="0" lvl="0" indent="0" algn="just" rtl="0">
              <a:lnSpc>
                <a:spcPct val="100000"/>
              </a:lnSpc>
              <a:spcBef>
                <a:spcPts val="0"/>
              </a:spcBef>
              <a:spcAft>
                <a:spcPts val="0"/>
              </a:spcAft>
              <a:buClr>
                <a:srgbClr val="000000"/>
              </a:buClr>
              <a:buSzPts val="2400"/>
              <a:buFont typeface="Verdana"/>
              <a:buNone/>
            </a:pPr>
            <a:r>
              <a:rPr lang="es-ES" sz="1200" b="0" i="0" u="none" strike="noStrike" cap="none">
                <a:solidFill>
                  <a:srgbClr val="000000"/>
                </a:solidFill>
                <a:latin typeface="Verdana" panose="020B0604030504040204" pitchFamily="34" charset="0"/>
                <a:ea typeface="Verdana" panose="020B0604030504040204" pitchFamily="34" charset="0"/>
                <a:cs typeface="Verdana"/>
                <a:sym typeface="Verdana"/>
              </a:rPr>
              <a:t>Fácil de usar, accesible.</a:t>
            </a:r>
          </a:p>
          <a:p>
            <a:endParaRPr lang="es-PE"/>
          </a:p>
        </p:txBody>
      </p:sp>
      <p:sp>
        <p:nvSpPr>
          <p:cNvPr id="4" name="Marcador de número de diapositiva 3"/>
          <p:cNvSpPr>
            <a:spLocks noGrp="1"/>
          </p:cNvSpPr>
          <p:nvPr>
            <p:ph type="sldNum" sz="quarter" idx="5"/>
          </p:nvPr>
        </p:nvSpPr>
        <p:spPr/>
        <p:txBody>
          <a:bodyPr/>
          <a:lstStyle/>
          <a:p>
            <a:fld id="{89D30B0F-B855-4707-BA0A-0349443D5EA4}" type="slidenum">
              <a:rPr lang="es-PE" smtClean="0"/>
              <a:t>5</a:t>
            </a:fld>
            <a:endParaRPr lang="es-PE"/>
          </a:p>
        </p:txBody>
      </p:sp>
    </p:spTree>
    <p:extLst>
      <p:ext uri="{BB962C8B-B14F-4D97-AF65-F5344CB8AC3E}">
        <p14:creationId xmlns:p14="http://schemas.microsoft.com/office/powerpoint/2010/main" val="4126264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a:solidFill>
                  <a:srgbClr val="333333"/>
                </a:solidFill>
                <a:effectLst/>
                <a:latin typeface="McKinsey Sans"/>
              </a:rPr>
              <a:t>2 minutos</a:t>
            </a:r>
          </a:p>
          <a:p>
            <a:r>
              <a:rPr lang="es-ES" b="0" i="0">
                <a:solidFill>
                  <a:srgbClr val="333333"/>
                </a:solidFill>
                <a:effectLst/>
                <a:latin typeface="McKinsey Sans"/>
              </a:rPr>
              <a:t>Más $10 mil millones, inició en el 2019, 2020. (Para que se tengan una idea)</a:t>
            </a:r>
            <a:endParaRPr lang="es-PE"/>
          </a:p>
          <a:p>
            <a:endParaRPr lang="es-PE"/>
          </a:p>
        </p:txBody>
      </p:sp>
      <p:sp>
        <p:nvSpPr>
          <p:cNvPr id="4" name="Marcador de número de diapositiva 3"/>
          <p:cNvSpPr>
            <a:spLocks noGrp="1"/>
          </p:cNvSpPr>
          <p:nvPr>
            <p:ph type="sldNum" sz="quarter" idx="5"/>
          </p:nvPr>
        </p:nvSpPr>
        <p:spPr/>
        <p:txBody>
          <a:bodyPr/>
          <a:lstStyle/>
          <a:p>
            <a:fld id="{89D30B0F-B855-4707-BA0A-0349443D5EA4}" type="slidenum">
              <a:rPr lang="es-PE" smtClean="0"/>
              <a:t>6</a:t>
            </a:fld>
            <a:endParaRPr lang="es-PE"/>
          </a:p>
        </p:txBody>
      </p:sp>
    </p:spTree>
    <p:extLst>
      <p:ext uri="{BB962C8B-B14F-4D97-AF65-F5344CB8AC3E}">
        <p14:creationId xmlns:p14="http://schemas.microsoft.com/office/powerpoint/2010/main" val="1036435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90A37-F578-13BD-F573-42695075C4D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A990DAC-1721-36F1-AC43-BA1839BB12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C44E78-FA19-8DE4-65D3-7C72C8BBDFFD}"/>
              </a:ext>
            </a:extLst>
          </p:cNvPr>
          <p:cNvSpPr>
            <a:spLocks noGrp="1"/>
          </p:cNvSpPr>
          <p:nvPr>
            <p:ph type="body" idx="1"/>
          </p:nvPr>
        </p:nvSpPr>
        <p:spPr/>
        <p:txBody>
          <a:bodyPr/>
          <a:lstStyle/>
          <a:p>
            <a:endParaRPr lang="es-PE"/>
          </a:p>
        </p:txBody>
      </p:sp>
      <p:sp>
        <p:nvSpPr>
          <p:cNvPr id="4" name="Marcador de número de diapositiva 3">
            <a:extLst>
              <a:ext uri="{FF2B5EF4-FFF2-40B4-BE49-F238E27FC236}">
                <a16:creationId xmlns:a16="http://schemas.microsoft.com/office/drawing/2014/main" id="{13FE07B1-96BF-2AF0-8FBE-8211FA48EDDA}"/>
              </a:ext>
            </a:extLst>
          </p:cNvPr>
          <p:cNvSpPr>
            <a:spLocks noGrp="1"/>
          </p:cNvSpPr>
          <p:nvPr>
            <p:ph type="sldNum" sz="quarter" idx="5"/>
          </p:nvPr>
        </p:nvSpPr>
        <p:spPr/>
        <p:txBody>
          <a:bodyPr/>
          <a:lstStyle/>
          <a:p>
            <a:fld id="{89D30B0F-B855-4707-BA0A-0349443D5EA4}" type="slidenum">
              <a:rPr lang="es-PE" smtClean="0"/>
              <a:t>7</a:t>
            </a:fld>
            <a:endParaRPr lang="es-PE"/>
          </a:p>
        </p:txBody>
      </p:sp>
    </p:spTree>
    <p:extLst>
      <p:ext uri="{BB962C8B-B14F-4D97-AF65-F5344CB8AC3E}">
        <p14:creationId xmlns:p14="http://schemas.microsoft.com/office/powerpoint/2010/main" val="1356173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90A37-F578-13BD-F573-42695075C4D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A990DAC-1721-36F1-AC43-BA1839BB12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C44E78-FA19-8DE4-65D3-7C72C8BBDFFD}"/>
              </a:ext>
            </a:extLst>
          </p:cNvPr>
          <p:cNvSpPr>
            <a:spLocks noGrp="1"/>
          </p:cNvSpPr>
          <p:nvPr>
            <p:ph type="body" idx="1"/>
          </p:nvPr>
        </p:nvSpPr>
        <p:spPr/>
        <p:txBody>
          <a:bodyPr/>
          <a:lstStyle/>
          <a:p>
            <a:r>
              <a:rPr lang="es-ES"/>
              <a:t>Poner horas que </a:t>
            </a:r>
            <a:r>
              <a:rPr lang="es-ES" err="1"/>
              <a:t>letoma</a:t>
            </a:r>
            <a:r>
              <a:rPr lang="es-ES"/>
              <a:t> al equipo de Mante buscar la </a:t>
            </a:r>
            <a:r>
              <a:rPr lang="es-ES" err="1"/>
              <a:t>info</a:t>
            </a:r>
            <a:r>
              <a:rPr lang="es-ES"/>
              <a:t> en los </a:t>
            </a:r>
            <a:r>
              <a:rPr lang="es-ES" err="1"/>
              <a:t>AFAs</a:t>
            </a:r>
            <a:r>
              <a:rPr lang="es-ES"/>
              <a:t> (Camiones 793D y Cargadores 994K)</a:t>
            </a:r>
            <a:endParaRPr lang="es-PE"/>
          </a:p>
        </p:txBody>
      </p:sp>
      <p:sp>
        <p:nvSpPr>
          <p:cNvPr id="4" name="Marcador de número de diapositiva 3">
            <a:extLst>
              <a:ext uri="{FF2B5EF4-FFF2-40B4-BE49-F238E27FC236}">
                <a16:creationId xmlns:a16="http://schemas.microsoft.com/office/drawing/2014/main" id="{13FE07B1-96BF-2AF0-8FBE-8211FA48EDDA}"/>
              </a:ext>
            </a:extLst>
          </p:cNvPr>
          <p:cNvSpPr>
            <a:spLocks noGrp="1"/>
          </p:cNvSpPr>
          <p:nvPr>
            <p:ph type="sldNum" sz="quarter" idx="5"/>
          </p:nvPr>
        </p:nvSpPr>
        <p:spPr/>
        <p:txBody>
          <a:bodyPr/>
          <a:lstStyle/>
          <a:p>
            <a:fld id="{89D30B0F-B855-4707-BA0A-0349443D5EA4}" type="slidenum">
              <a:rPr lang="es-PE" smtClean="0"/>
              <a:t>8</a:t>
            </a:fld>
            <a:endParaRPr lang="es-PE"/>
          </a:p>
        </p:txBody>
      </p:sp>
    </p:spTree>
    <p:extLst>
      <p:ext uri="{BB962C8B-B14F-4D97-AF65-F5344CB8AC3E}">
        <p14:creationId xmlns:p14="http://schemas.microsoft.com/office/powerpoint/2010/main" val="3392822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90A37-F578-13BD-F573-42695075C4D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A990DAC-1721-36F1-AC43-BA1839BB12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C44E78-FA19-8DE4-65D3-7C72C8BBDFFD}"/>
              </a:ext>
            </a:extLst>
          </p:cNvPr>
          <p:cNvSpPr>
            <a:spLocks noGrp="1"/>
          </p:cNvSpPr>
          <p:nvPr>
            <p:ph type="body" idx="1"/>
          </p:nvPr>
        </p:nvSpPr>
        <p:spPr/>
        <p:txBody>
          <a:bodyPr/>
          <a:lstStyle/>
          <a:p>
            <a:r>
              <a:rPr lang="es-ES" b="0" i="0" dirty="0">
                <a:solidFill>
                  <a:srgbClr val="333333"/>
                </a:solidFill>
                <a:effectLst/>
                <a:latin typeface="McKinsey Sans"/>
              </a:rPr>
              <a:t>2 minutos</a:t>
            </a:r>
          </a:p>
          <a:p>
            <a:r>
              <a:rPr lang="es-ES" b="0" i="0" dirty="0">
                <a:solidFill>
                  <a:srgbClr val="333333"/>
                </a:solidFill>
                <a:effectLst/>
                <a:latin typeface="McKinsey Sans"/>
              </a:rPr>
              <a:t>Se añadió en mayo a Azure OpenAI el 13 de mayo, </a:t>
            </a:r>
          </a:p>
          <a:p>
            <a:r>
              <a:rPr lang="es-ES" b="0" i="0" dirty="0">
                <a:solidFill>
                  <a:srgbClr val="333333"/>
                </a:solidFill>
                <a:effectLst/>
                <a:latin typeface="McKinsey Sans"/>
              </a:rPr>
              <a:t>Se está pasando al proceso de red </a:t>
            </a:r>
            <a:r>
              <a:rPr lang="es-ES" b="0" i="0" dirty="0" err="1">
                <a:solidFill>
                  <a:srgbClr val="333333"/>
                </a:solidFill>
                <a:effectLst/>
                <a:latin typeface="McKinsey Sans"/>
              </a:rPr>
              <a:t>teaming</a:t>
            </a:r>
            <a:r>
              <a:rPr lang="es-ES" b="0" i="0" dirty="0">
                <a:solidFill>
                  <a:srgbClr val="333333"/>
                </a:solidFill>
                <a:effectLst/>
                <a:latin typeface="McKinsey Sans"/>
              </a:rPr>
              <a:t> de GPT-5, y ya hace un mes ya se inició a entrenar a GPT-6.</a:t>
            </a:r>
            <a:endParaRPr lang="es-PE" dirty="0"/>
          </a:p>
        </p:txBody>
      </p:sp>
      <p:sp>
        <p:nvSpPr>
          <p:cNvPr id="4" name="Marcador de número de diapositiva 3">
            <a:extLst>
              <a:ext uri="{FF2B5EF4-FFF2-40B4-BE49-F238E27FC236}">
                <a16:creationId xmlns:a16="http://schemas.microsoft.com/office/drawing/2014/main" id="{13FE07B1-96BF-2AF0-8FBE-8211FA48EDDA}"/>
              </a:ext>
            </a:extLst>
          </p:cNvPr>
          <p:cNvSpPr>
            <a:spLocks noGrp="1"/>
          </p:cNvSpPr>
          <p:nvPr>
            <p:ph type="sldNum" sz="quarter" idx="5"/>
          </p:nvPr>
        </p:nvSpPr>
        <p:spPr/>
        <p:txBody>
          <a:bodyPr/>
          <a:lstStyle/>
          <a:p>
            <a:fld id="{89D30B0F-B855-4707-BA0A-0349443D5EA4}" type="slidenum">
              <a:rPr lang="es-PE" smtClean="0"/>
              <a:t>9</a:t>
            </a:fld>
            <a:endParaRPr lang="es-PE"/>
          </a:p>
        </p:txBody>
      </p:sp>
    </p:spTree>
    <p:extLst>
      <p:ext uri="{BB962C8B-B14F-4D97-AF65-F5344CB8AC3E}">
        <p14:creationId xmlns:p14="http://schemas.microsoft.com/office/powerpoint/2010/main" val="3008460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 /><Relationship Id="rId2" Type="http://schemas.openxmlformats.org/officeDocument/2006/relationships/tags" Target="../tags/tag2.xml" /><Relationship Id="rId1" Type="http://schemas.openxmlformats.org/officeDocument/2006/relationships/tags" Target="../tags/tag1.xml" /><Relationship Id="rId5" Type="http://schemas.openxmlformats.org/officeDocument/2006/relationships/image" Target="../media/image1.emf" /><Relationship Id="rId4" Type="http://schemas.openxmlformats.org/officeDocument/2006/relationships/oleObject" Target="../embeddings/oleObject1.bin"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446693-A341-C860-8EE5-9FE691D6E9C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EFBDBE5B-FDFD-250E-2C3D-8BD0B29513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6B03919A-5659-EC18-83CD-D4ECEE16924F}"/>
              </a:ext>
            </a:extLst>
          </p:cNvPr>
          <p:cNvSpPr>
            <a:spLocks noGrp="1"/>
          </p:cNvSpPr>
          <p:nvPr>
            <p:ph type="dt" sz="half" idx="10"/>
          </p:nvPr>
        </p:nvSpPr>
        <p:spPr/>
        <p:txBody>
          <a:bodyPr/>
          <a:lstStyle/>
          <a:p>
            <a:fld id="{403F0E6B-7D78-44A9-802B-EA5DAB36BA37}" type="datetimeFigureOut">
              <a:rPr lang="es-PE" smtClean="0"/>
              <a:t>10/09/2024</a:t>
            </a:fld>
            <a:endParaRPr lang="es-PE"/>
          </a:p>
        </p:txBody>
      </p:sp>
      <p:sp>
        <p:nvSpPr>
          <p:cNvPr id="5" name="Marcador de pie de página 4">
            <a:extLst>
              <a:ext uri="{FF2B5EF4-FFF2-40B4-BE49-F238E27FC236}">
                <a16:creationId xmlns:a16="http://schemas.microsoft.com/office/drawing/2014/main" id="{695D581F-B4B8-0E2F-E31C-8273A09186FC}"/>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B70E78A9-22AA-C1D6-8078-E9A520501B50}"/>
              </a:ext>
            </a:extLst>
          </p:cNvPr>
          <p:cNvSpPr>
            <a:spLocks noGrp="1"/>
          </p:cNvSpPr>
          <p:nvPr>
            <p:ph type="sldNum" sz="quarter" idx="12"/>
          </p:nvPr>
        </p:nvSpPr>
        <p:spPr/>
        <p:txBody>
          <a:bodyPr/>
          <a:lstStyle/>
          <a:p>
            <a:fld id="{10EDA49B-AABE-4D83-ACD4-FE13DBF8D1C0}" type="slidenum">
              <a:rPr lang="es-PE" smtClean="0"/>
              <a:t>‹Nº›</a:t>
            </a:fld>
            <a:endParaRPr lang="es-PE"/>
          </a:p>
        </p:txBody>
      </p:sp>
    </p:spTree>
    <p:extLst>
      <p:ext uri="{BB962C8B-B14F-4D97-AF65-F5344CB8AC3E}">
        <p14:creationId xmlns:p14="http://schemas.microsoft.com/office/powerpoint/2010/main" val="3988393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3A8EF4-C1EF-8798-EE27-38D1F65BC8C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AC520215-7E9D-118C-BE51-F80D398B4E7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20B2C9A8-CE64-DA50-115A-44526432A874}"/>
              </a:ext>
            </a:extLst>
          </p:cNvPr>
          <p:cNvSpPr>
            <a:spLocks noGrp="1"/>
          </p:cNvSpPr>
          <p:nvPr>
            <p:ph type="dt" sz="half" idx="10"/>
          </p:nvPr>
        </p:nvSpPr>
        <p:spPr/>
        <p:txBody>
          <a:bodyPr/>
          <a:lstStyle/>
          <a:p>
            <a:fld id="{403F0E6B-7D78-44A9-802B-EA5DAB36BA37}" type="datetimeFigureOut">
              <a:rPr lang="es-PE" smtClean="0"/>
              <a:t>10/09/2024</a:t>
            </a:fld>
            <a:endParaRPr lang="es-PE"/>
          </a:p>
        </p:txBody>
      </p:sp>
      <p:sp>
        <p:nvSpPr>
          <p:cNvPr id="5" name="Marcador de pie de página 4">
            <a:extLst>
              <a:ext uri="{FF2B5EF4-FFF2-40B4-BE49-F238E27FC236}">
                <a16:creationId xmlns:a16="http://schemas.microsoft.com/office/drawing/2014/main" id="{78288BEB-B9A7-B53E-B4DE-60327BF405BB}"/>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BC4939A2-04CD-6E7B-5FA4-02A1601ED1D2}"/>
              </a:ext>
            </a:extLst>
          </p:cNvPr>
          <p:cNvSpPr>
            <a:spLocks noGrp="1"/>
          </p:cNvSpPr>
          <p:nvPr>
            <p:ph type="sldNum" sz="quarter" idx="12"/>
          </p:nvPr>
        </p:nvSpPr>
        <p:spPr/>
        <p:txBody>
          <a:bodyPr/>
          <a:lstStyle/>
          <a:p>
            <a:fld id="{10EDA49B-AABE-4D83-ACD4-FE13DBF8D1C0}" type="slidenum">
              <a:rPr lang="es-PE" smtClean="0"/>
              <a:t>‹Nº›</a:t>
            </a:fld>
            <a:endParaRPr lang="es-PE"/>
          </a:p>
        </p:txBody>
      </p:sp>
    </p:spTree>
    <p:extLst>
      <p:ext uri="{BB962C8B-B14F-4D97-AF65-F5344CB8AC3E}">
        <p14:creationId xmlns:p14="http://schemas.microsoft.com/office/powerpoint/2010/main" val="1584985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5C1504B-2D37-1507-38DC-DBCEC9493C0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D70756ED-C758-1ABF-49D1-67F2098C2E4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3B99C07-35E4-98CB-9A50-BDAC3BAB26D7}"/>
              </a:ext>
            </a:extLst>
          </p:cNvPr>
          <p:cNvSpPr>
            <a:spLocks noGrp="1"/>
          </p:cNvSpPr>
          <p:nvPr>
            <p:ph type="dt" sz="half" idx="10"/>
          </p:nvPr>
        </p:nvSpPr>
        <p:spPr/>
        <p:txBody>
          <a:bodyPr/>
          <a:lstStyle/>
          <a:p>
            <a:fld id="{403F0E6B-7D78-44A9-802B-EA5DAB36BA37}" type="datetimeFigureOut">
              <a:rPr lang="es-PE" smtClean="0"/>
              <a:t>10/09/2024</a:t>
            </a:fld>
            <a:endParaRPr lang="es-PE"/>
          </a:p>
        </p:txBody>
      </p:sp>
      <p:sp>
        <p:nvSpPr>
          <p:cNvPr id="5" name="Marcador de pie de página 4">
            <a:extLst>
              <a:ext uri="{FF2B5EF4-FFF2-40B4-BE49-F238E27FC236}">
                <a16:creationId xmlns:a16="http://schemas.microsoft.com/office/drawing/2014/main" id="{AAECE6DE-DFC7-D68D-7B66-74A7CA12292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0DEAAB4-6FBB-FCA6-69FE-9462C1B50244}"/>
              </a:ext>
            </a:extLst>
          </p:cNvPr>
          <p:cNvSpPr>
            <a:spLocks noGrp="1"/>
          </p:cNvSpPr>
          <p:nvPr>
            <p:ph type="sldNum" sz="quarter" idx="12"/>
          </p:nvPr>
        </p:nvSpPr>
        <p:spPr/>
        <p:txBody>
          <a:bodyPr/>
          <a:lstStyle/>
          <a:p>
            <a:fld id="{10EDA49B-AABE-4D83-ACD4-FE13DBF8D1C0}" type="slidenum">
              <a:rPr lang="es-PE" smtClean="0"/>
              <a:t>‹Nº›</a:t>
            </a:fld>
            <a:endParaRPr lang="es-PE"/>
          </a:p>
        </p:txBody>
      </p:sp>
    </p:spTree>
    <p:extLst>
      <p:ext uri="{BB962C8B-B14F-4D97-AF65-F5344CB8AC3E}">
        <p14:creationId xmlns:p14="http://schemas.microsoft.com/office/powerpoint/2010/main" val="3573513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73E6CC2-201E-483B-8C22-BF5690B0670E}"/>
              </a:ext>
            </a:extLst>
          </p:cNvPr>
          <p:cNvGraphicFramePr>
            <a:graphicFrameLocks noChangeAspect="1"/>
          </p:cNvGraphicFramePr>
          <p:nvPr>
            <p:custDataLst>
              <p:tags r:id="rId1"/>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name="think-cell Slide" r:id="rId4" imgW="308" imgH="309" progId="TCLayout.ActiveDocument.1">
                  <p:embed/>
                </p:oleObj>
              </mc:Choice>
              <mc:Fallback>
                <p:oleObj name="think-cell Slide" r:id="rId4" imgW="308" imgH="309" progId="TCLayout.ActiveDocument.1">
                  <p:embed/>
                  <p:pic>
                    <p:nvPicPr>
                      <p:cNvPr id="4" name="Object 3" hidden="1">
                        <a:extLst>
                          <a:ext uri="{FF2B5EF4-FFF2-40B4-BE49-F238E27FC236}">
                            <a16:creationId xmlns:a16="http://schemas.microsoft.com/office/drawing/2014/main" id="{073E6CC2-201E-483B-8C22-BF5690B0670E}"/>
                          </a:ext>
                        </a:extLst>
                      </p:cNvPr>
                      <p:cNvPicPr/>
                      <p:nvPr/>
                    </p:nvPicPr>
                    <p:blipFill>
                      <a:blip r:embed="rId5"/>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E7A3E0A-8545-4A0F-BF64-B43B7791ECE9}"/>
              </a:ext>
            </a:extLst>
          </p:cNvPr>
          <p:cNvSpPr/>
          <p:nvPr>
            <p:custDataLst>
              <p:tags r:id="rId2"/>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err="1">
              <a:solidFill>
                <a:schemeClr val="tx1"/>
              </a:solidFill>
              <a:latin typeface="Arial" panose="020B0604020202020204" pitchFamily="34" charset="0"/>
              <a:ea typeface="+mj-ea"/>
              <a:cs typeface="+mj-cs"/>
              <a:sym typeface="Arial" panose="020B0604020202020204" pitchFamily="34" charset="0"/>
            </a:endParaRPr>
          </a:p>
        </p:txBody>
      </p:sp>
      <p:sp>
        <p:nvSpPr>
          <p:cNvPr id="2" name="2. Slide Title"/>
          <p:cNvSpPr>
            <a:spLocks noGrp="1"/>
          </p:cNvSpPr>
          <p:nvPr>
            <p:ph type="title"/>
          </p:nvPr>
        </p:nvSpPr>
        <p:spPr bwMode="gray">
          <a:xfrm>
            <a:off x="161987" y="234865"/>
            <a:ext cx="11725484" cy="314028"/>
          </a:xfrm>
        </p:spPr>
        <p:txBody>
          <a:bodyPr vert="horz"/>
          <a:lstStyle>
            <a:lvl1pPr>
              <a:defRPr sz="2041" b="1">
                <a:solidFill>
                  <a:schemeClr val="accent2"/>
                </a:solidFill>
              </a:defRPr>
            </a:lvl1pPr>
          </a:lstStyle>
          <a:p>
            <a:r>
              <a:rPr lang="en-US"/>
              <a:t>Click to edit Master title style</a:t>
            </a:r>
          </a:p>
        </p:txBody>
      </p:sp>
      <p:sp>
        <p:nvSpPr>
          <p:cNvPr id="5" name="doc id" hidden="1"/>
          <p:cNvSpPr>
            <a:spLocks noChangeArrowheads="1"/>
          </p:cNvSpPr>
          <p:nvPr/>
        </p:nvSpPr>
        <p:spPr bwMode="gray">
          <a:xfrm flipH="1">
            <a:off x="10658002" y="51835"/>
            <a:ext cx="1231563" cy="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8095"/>
            <a:endParaRPr lang="en-US" sz="612" baseline="0" noProof="0">
              <a:solidFill>
                <a:schemeClr val="accent6"/>
              </a:solidFill>
              <a:latin typeface="+mn-lt"/>
              <a:ea typeface="+mn-ea"/>
            </a:endParaRPr>
          </a:p>
        </p:txBody>
      </p:sp>
      <p:sp>
        <p:nvSpPr>
          <p:cNvPr id="7" name="Text Placeholder 6">
            <a:extLst>
              <a:ext uri="{FF2B5EF4-FFF2-40B4-BE49-F238E27FC236}">
                <a16:creationId xmlns:a16="http://schemas.microsoft.com/office/drawing/2014/main" id="{72F5118D-643A-4CD0-A963-ECCC73B0FF9B}"/>
              </a:ext>
            </a:extLst>
          </p:cNvPr>
          <p:cNvSpPr>
            <a:spLocks noGrp="1"/>
          </p:cNvSpPr>
          <p:nvPr>
            <p:ph type="body" sz="quarter" idx="10"/>
          </p:nvPr>
        </p:nvSpPr>
        <p:spPr>
          <a:xfrm>
            <a:off x="161987" y="1152525"/>
            <a:ext cx="3488013" cy="125579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a:extLst>
              <a:ext uri="{FF2B5EF4-FFF2-40B4-BE49-F238E27FC236}">
                <a16:creationId xmlns:a16="http://schemas.microsoft.com/office/drawing/2014/main" id="{31B639F7-E68B-64E4-5BFD-7699F0160DC6}"/>
              </a:ext>
            </a:extLst>
          </p:cNvPr>
          <p:cNvSpPr txBox="1">
            <a:spLocks/>
          </p:cNvSpPr>
          <p:nvPr userDrawn="1"/>
        </p:nvSpPr>
        <p:spPr bwMode="gray">
          <a:xfrm>
            <a:off x="12004470" y="6640499"/>
            <a:ext cx="128240" cy="125547"/>
          </a:xfrm>
          <a:prstGeom prst="rect">
            <a:avLst/>
          </a:prstGeom>
        </p:spPr>
        <p:txBody>
          <a:bodyPr vert="horz" wrap="none" lIns="0" tIns="0" rIns="0" bIns="0" rtlCol="0" anchor="ctr">
            <a:spAutoFit/>
          </a:bodyPr>
          <a:lstStyle>
            <a:defPPr>
              <a:defRPr lang="en-US"/>
            </a:defPPr>
            <a:lvl1pPr>
              <a:defRPr sz="1000" baseline="0">
                <a:latin typeface="+mn-lt"/>
              </a:defRPr>
            </a:lvl1pPr>
          </a:lstStyle>
          <a:p>
            <a:pPr lvl="0" algn="ctr" rtl="0"/>
            <a:fld id="{42C328C1-A84F-4A39-A664-DBA00541A8C6}" type="slidenum">
              <a:rPr lang="es-CL" sz="816" noProof="0" smtClean="0">
                <a:solidFill>
                  <a:schemeClr val="bg1"/>
                </a:solidFill>
              </a:rPr>
              <a:pPr lvl="0" algn="ctr" rtl="0"/>
              <a:t>‹Nº›</a:t>
            </a:fld>
            <a:endParaRPr lang="es-CL" sz="816" noProof="0">
              <a:solidFill>
                <a:schemeClr val="bg1"/>
              </a:solidFill>
            </a:endParaRPr>
          </a:p>
        </p:txBody>
      </p:sp>
    </p:spTree>
    <p:extLst>
      <p:ext uri="{BB962C8B-B14F-4D97-AF65-F5344CB8AC3E}">
        <p14:creationId xmlns:p14="http://schemas.microsoft.com/office/powerpoint/2010/main" val="4096285058"/>
      </p:ext>
    </p:extLst>
  </p:cSld>
  <p:clrMapOvr>
    <a:masterClrMapping/>
  </p:clrMapOvr>
  <p:extLst>
    <p:ext uri="{DCECCB84-F9BA-43D5-87BE-67443E8EF086}">
      <p15:sldGuideLst xmlns:p15="http://schemas.microsoft.com/office/powerpoint/2012/main">
        <p15:guide id="1" pos="7340">
          <p15:clr>
            <a:srgbClr val="F26B43"/>
          </p15:clr>
        </p15:guide>
        <p15:guide id="2" pos="99">
          <p15:clr>
            <a:srgbClr val="F26B43"/>
          </p15:clr>
        </p15:guide>
        <p15:guide id="3" orient="horz" pos="688">
          <p15:clr>
            <a:srgbClr val="F26B43"/>
          </p15:clr>
        </p15:guide>
        <p15:guide id="4" orient="horz" pos="391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A67FE-67DD-5781-9003-DC48A9F429B2}"/>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E70651EF-258F-F6A1-BCCF-D0394ECA6A9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E5CE469D-C593-7BAD-EAE9-0C3478ADB285}"/>
              </a:ext>
            </a:extLst>
          </p:cNvPr>
          <p:cNvSpPr>
            <a:spLocks noGrp="1"/>
          </p:cNvSpPr>
          <p:nvPr>
            <p:ph type="dt" sz="half" idx="10"/>
          </p:nvPr>
        </p:nvSpPr>
        <p:spPr/>
        <p:txBody>
          <a:bodyPr/>
          <a:lstStyle/>
          <a:p>
            <a:fld id="{403F0E6B-7D78-44A9-802B-EA5DAB36BA37}" type="datetimeFigureOut">
              <a:rPr lang="es-PE" smtClean="0"/>
              <a:t>10/09/2024</a:t>
            </a:fld>
            <a:endParaRPr lang="es-PE"/>
          </a:p>
        </p:txBody>
      </p:sp>
      <p:sp>
        <p:nvSpPr>
          <p:cNvPr id="5" name="Marcador de pie de página 4">
            <a:extLst>
              <a:ext uri="{FF2B5EF4-FFF2-40B4-BE49-F238E27FC236}">
                <a16:creationId xmlns:a16="http://schemas.microsoft.com/office/drawing/2014/main" id="{72BD4918-09C5-5F14-6106-C5D587CB8D6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18A3156-AF27-6D1B-D5E8-E5AE9E5053A9}"/>
              </a:ext>
            </a:extLst>
          </p:cNvPr>
          <p:cNvSpPr>
            <a:spLocks noGrp="1"/>
          </p:cNvSpPr>
          <p:nvPr>
            <p:ph type="sldNum" sz="quarter" idx="12"/>
          </p:nvPr>
        </p:nvSpPr>
        <p:spPr/>
        <p:txBody>
          <a:bodyPr/>
          <a:lstStyle/>
          <a:p>
            <a:fld id="{10EDA49B-AABE-4D83-ACD4-FE13DBF8D1C0}" type="slidenum">
              <a:rPr lang="es-PE" smtClean="0"/>
              <a:t>‹Nº›</a:t>
            </a:fld>
            <a:endParaRPr lang="es-PE"/>
          </a:p>
        </p:txBody>
      </p:sp>
    </p:spTree>
    <p:extLst>
      <p:ext uri="{BB962C8B-B14F-4D97-AF65-F5344CB8AC3E}">
        <p14:creationId xmlns:p14="http://schemas.microsoft.com/office/powerpoint/2010/main" val="919649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6E1655-0405-77F0-6B21-0CF25EB3D16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DD2906B4-5097-1403-2A15-3395AB59AA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7DC2616-0CBF-17C6-D49D-530D9AE02818}"/>
              </a:ext>
            </a:extLst>
          </p:cNvPr>
          <p:cNvSpPr>
            <a:spLocks noGrp="1"/>
          </p:cNvSpPr>
          <p:nvPr>
            <p:ph type="dt" sz="half" idx="10"/>
          </p:nvPr>
        </p:nvSpPr>
        <p:spPr/>
        <p:txBody>
          <a:bodyPr/>
          <a:lstStyle/>
          <a:p>
            <a:fld id="{403F0E6B-7D78-44A9-802B-EA5DAB36BA37}" type="datetimeFigureOut">
              <a:rPr lang="es-PE" smtClean="0"/>
              <a:t>10/09/2024</a:t>
            </a:fld>
            <a:endParaRPr lang="es-PE"/>
          </a:p>
        </p:txBody>
      </p:sp>
      <p:sp>
        <p:nvSpPr>
          <p:cNvPr id="5" name="Marcador de pie de página 4">
            <a:extLst>
              <a:ext uri="{FF2B5EF4-FFF2-40B4-BE49-F238E27FC236}">
                <a16:creationId xmlns:a16="http://schemas.microsoft.com/office/drawing/2014/main" id="{B3FCA34C-7369-31EC-FCA3-F42DDD7B2C5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B21E10F2-2DB8-5221-BAB5-F42875258764}"/>
              </a:ext>
            </a:extLst>
          </p:cNvPr>
          <p:cNvSpPr>
            <a:spLocks noGrp="1"/>
          </p:cNvSpPr>
          <p:nvPr>
            <p:ph type="sldNum" sz="quarter" idx="12"/>
          </p:nvPr>
        </p:nvSpPr>
        <p:spPr/>
        <p:txBody>
          <a:bodyPr/>
          <a:lstStyle/>
          <a:p>
            <a:fld id="{10EDA49B-AABE-4D83-ACD4-FE13DBF8D1C0}" type="slidenum">
              <a:rPr lang="es-PE" smtClean="0"/>
              <a:t>‹Nº›</a:t>
            </a:fld>
            <a:endParaRPr lang="es-PE"/>
          </a:p>
        </p:txBody>
      </p:sp>
    </p:spTree>
    <p:extLst>
      <p:ext uri="{BB962C8B-B14F-4D97-AF65-F5344CB8AC3E}">
        <p14:creationId xmlns:p14="http://schemas.microsoft.com/office/powerpoint/2010/main" val="1237913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10072D-A34B-0D96-CEBA-1A8566BC419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8D343682-F26B-9264-BD42-7E28445093F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430C2B4A-DC0A-16B2-2072-7C9EF867614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ACC9A6B8-A8F6-AE5C-D100-B43049D03B05}"/>
              </a:ext>
            </a:extLst>
          </p:cNvPr>
          <p:cNvSpPr>
            <a:spLocks noGrp="1"/>
          </p:cNvSpPr>
          <p:nvPr>
            <p:ph type="dt" sz="half" idx="10"/>
          </p:nvPr>
        </p:nvSpPr>
        <p:spPr/>
        <p:txBody>
          <a:bodyPr/>
          <a:lstStyle/>
          <a:p>
            <a:fld id="{403F0E6B-7D78-44A9-802B-EA5DAB36BA37}" type="datetimeFigureOut">
              <a:rPr lang="es-PE" smtClean="0"/>
              <a:t>10/09/2024</a:t>
            </a:fld>
            <a:endParaRPr lang="es-PE"/>
          </a:p>
        </p:txBody>
      </p:sp>
      <p:sp>
        <p:nvSpPr>
          <p:cNvPr id="6" name="Marcador de pie de página 5">
            <a:extLst>
              <a:ext uri="{FF2B5EF4-FFF2-40B4-BE49-F238E27FC236}">
                <a16:creationId xmlns:a16="http://schemas.microsoft.com/office/drawing/2014/main" id="{A58FB61C-29C6-3198-80B8-2E8B76B8184D}"/>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A459D0A3-DB52-98A5-3875-C251FB53FEA0}"/>
              </a:ext>
            </a:extLst>
          </p:cNvPr>
          <p:cNvSpPr>
            <a:spLocks noGrp="1"/>
          </p:cNvSpPr>
          <p:nvPr>
            <p:ph type="sldNum" sz="quarter" idx="12"/>
          </p:nvPr>
        </p:nvSpPr>
        <p:spPr/>
        <p:txBody>
          <a:bodyPr/>
          <a:lstStyle/>
          <a:p>
            <a:fld id="{10EDA49B-AABE-4D83-ACD4-FE13DBF8D1C0}" type="slidenum">
              <a:rPr lang="es-PE" smtClean="0"/>
              <a:t>‹Nº›</a:t>
            </a:fld>
            <a:endParaRPr lang="es-PE"/>
          </a:p>
        </p:txBody>
      </p:sp>
    </p:spTree>
    <p:extLst>
      <p:ext uri="{BB962C8B-B14F-4D97-AF65-F5344CB8AC3E}">
        <p14:creationId xmlns:p14="http://schemas.microsoft.com/office/powerpoint/2010/main" val="1537448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E8453D-7E78-A8BC-B173-526C476A828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663DB81E-2E1F-76E2-7959-F71D4AEBF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EED9E62-00F5-A17A-840E-1EAA950E2D6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1D4DA4FA-A31C-BF7A-BE54-D1BD56F14F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AB49CD8-9144-E0AC-2BA4-10CD3113EFD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7375B7F7-D8E5-513A-4ADC-7E36C8BE7882}"/>
              </a:ext>
            </a:extLst>
          </p:cNvPr>
          <p:cNvSpPr>
            <a:spLocks noGrp="1"/>
          </p:cNvSpPr>
          <p:nvPr>
            <p:ph type="dt" sz="half" idx="10"/>
          </p:nvPr>
        </p:nvSpPr>
        <p:spPr/>
        <p:txBody>
          <a:bodyPr/>
          <a:lstStyle/>
          <a:p>
            <a:fld id="{403F0E6B-7D78-44A9-802B-EA5DAB36BA37}" type="datetimeFigureOut">
              <a:rPr lang="es-PE" smtClean="0"/>
              <a:t>10/09/2024</a:t>
            </a:fld>
            <a:endParaRPr lang="es-PE"/>
          </a:p>
        </p:txBody>
      </p:sp>
      <p:sp>
        <p:nvSpPr>
          <p:cNvPr id="8" name="Marcador de pie de página 7">
            <a:extLst>
              <a:ext uri="{FF2B5EF4-FFF2-40B4-BE49-F238E27FC236}">
                <a16:creationId xmlns:a16="http://schemas.microsoft.com/office/drawing/2014/main" id="{5F78C107-3295-4F6A-618F-DB9D244E6239}"/>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C4666CDD-C3CF-2843-25B8-2D408652A791}"/>
              </a:ext>
            </a:extLst>
          </p:cNvPr>
          <p:cNvSpPr>
            <a:spLocks noGrp="1"/>
          </p:cNvSpPr>
          <p:nvPr>
            <p:ph type="sldNum" sz="quarter" idx="12"/>
          </p:nvPr>
        </p:nvSpPr>
        <p:spPr/>
        <p:txBody>
          <a:bodyPr/>
          <a:lstStyle/>
          <a:p>
            <a:fld id="{10EDA49B-AABE-4D83-ACD4-FE13DBF8D1C0}" type="slidenum">
              <a:rPr lang="es-PE" smtClean="0"/>
              <a:t>‹Nº›</a:t>
            </a:fld>
            <a:endParaRPr lang="es-PE"/>
          </a:p>
        </p:txBody>
      </p:sp>
    </p:spTree>
    <p:extLst>
      <p:ext uri="{BB962C8B-B14F-4D97-AF65-F5344CB8AC3E}">
        <p14:creationId xmlns:p14="http://schemas.microsoft.com/office/powerpoint/2010/main" val="2256072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DA070A-A38C-49DA-5EDA-F7AA9B19F71A}"/>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C57AC138-49E8-C1C1-D1C6-EFC1376EA69A}"/>
              </a:ext>
            </a:extLst>
          </p:cNvPr>
          <p:cNvSpPr>
            <a:spLocks noGrp="1"/>
          </p:cNvSpPr>
          <p:nvPr>
            <p:ph type="dt" sz="half" idx="10"/>
          </p:nvPr>
        </p:nvSpPr>
        <p:spPr/>
        <p:txBody>
          <a:bodyPr/>
          <a:lstStyle/>
          <a:p>
            <a:fld id="{403F0E6B-7D78-44A9-802B-EA5DAB36BA37}" type="datetimeFigureOut">
              <a:rPr lang="es-PE" smtClean="0"/>
              <a:t>10/09/2024</a:t>
            </a:fld>
            <a:endParaRPr lang="es-PE"/>
          </a:p>
        </p:txBody>
      </p:sp>
      <p:sp>
        <p:nvSpPr>
          <p:cNvPr id="4" name="Marcador de pie de página 3">
            <a:extLst>
              <a:ext uri="{FF2B5EF4-FFF2-40B4-BE49-F238E27FC236}">
                <a16:creationId xmlns:a16="http://schemas.microsoft.com/office/drawing/2014/main" id="{E0147D68-9CF4-2E7C-D48C-BE7BCB6DB9E8}"/>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16E387F6-54E2-338E-42E0-D7207A349F1C}"/>
              </a:ext>
            </a:extLst>
          </p:cNvPr>
          <p:cNvSpPr>
            <a:spLocks noGrp="1"/>
          </p:cNvSpPr>
          <p:nvPr>
            <p:ph type="sldNum" sz="quarter" idx="12"/>
          </p:nvPr>
        </p:nvSpPr>
        <p:spPr/>
        <p:txBody>
          <a:bodyPr/>
          <a:lstStyle/>
          <a:p>
            <a:fld id="{10EDA49B-AABE-4D83-ACD4-FE13DBF8D1C0}" type="slidenum">
              <a:rPr lang="es-PE" smtClean="0"/>
              <a:t>‹Nº›</a:t>
            </a:fld>
            <a:endParaRPr lang="es-PE"/>
          </a:p>
        </p:txBody>
      </p:sp>
    </p:spTree>
    <p:extLst>
      <p:ext uri="{BB962C8B-B14F-4D97-AF65-F5344CB8AC3E}">
        <p14:creationId xmlns:p14="http://schemas.microsoft.com/office/powerpoint/2010/main" val="3471226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15D8704-FA21-F3D3-BD9A-F992E29B7D26}"/>
              </a:ext>
            </a:extLst>
          </p:cNvPr>
          <p:cNvSpPr>
            <a:spLocks noGrp="1"/>
          </p:cNvSpPr>
          <p:nvPr>
            <p:ph type="dt" sz="half" idx="10"/>
          </p:nvPr>
        </p:nvSpPr>
        <p:spPr/>
        <p:txBody>
          <a:bodyPr/>
          <a:lstStyle/>
          <a:p>
            <a:fld id="{403F0E6B-7D78-44A9-802B-EA5DAB36BA37}" type="datetimeFigureOut">
              <a:rPr lang="es-PE" smtClean="0"/>
              <a:t>10/09/2024</a:t>
            </a:fld>
            <a:endParaRPr lang="es-PE"/>
          </a:p>
        </p:txBody>
      </p:sp>
      <p:sp>
        <p:nvSpPr>
          <p:cNvPr id="3" name="Marcador de pie de página 2">
            <a:extLst>
              <a:ext uri="{FF2B5EF4-FFF2-40B4-BE49-F238E27FC236}">
                <a16:creationId xmlns:a16="http://schemas.microsoft.com/office/drawing/2014/main" id="{CD421601-E1F0-5041-48F8-6004C17774B8}"/>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DB057DC8-44DF-602D-E5C9-EB071BA674FD}"/>
              </a:ext>
            </a:extLst>
          </p:cNvPr>
          <p:cNvSpPr>
            <a:spLocks noGrp="1"/>
          </p:cNvSpPr>
          <p:nvPr>
            <p:ph type="sldNum" sz="quarter" idx="12"/>
          </p:nvPr>
        </p:nvSpPr>
        <p:spPr/>
        <p:txBody>
          <a:bodyPr/>
          <a:lstStyle/>
          <a:p>
            <a:fld id="{10EDA49B-AABE-4D83-ACD4-FE13DBF8D1C0}" type="slidenum">
              <a:rPr lang="es-PE" smtClean="0"/>
              <a:t>‹Nº›</a:t>
            </a:fld>
            <a:endParaRPr lang="es-PE"/>
          </a:p>
        </p:txBody>
      </p:sp>
    </p:spTree>
    <p:extLst>
      <p:ext uri="{BB962C8B-B14F-4D97-AF65-F5344CB8AC3E}">
        <p14:creationId xmlns:p14="http://schemas.microsoft.com/office/powerpoint/2010/main" val="2177848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A14156-1C38-9802-33A2-053CD369EE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D5AB684D-FBC0-5E25-AB5D-43FDAB20A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D6982704-4E22-B47E-6C97-D810DAC5F8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188A2D4-3D89-AC76-7C43-C54DB2BD0CF8}"/>
              </a:ext>
            </a:extLst>
          </p:cNvPr>
          <p:cNvSpPr>
            <a:spLocks noGrp="1"/>
          </p:cNvSpPr>
          <p:nvPr>
            <p:ph type="dt" sz="half" idx="10"/>
          </p:nvPr>
        </p:nvSpPr>
        <p:spPr/>
        <p:txBody>
          <a:bodyPr/>
          <a:lstStyle/>
          <a:p>
            <a:fld id="{403F0E6B-7D78-44A9-802B-EA5DAB36BA37}" type="datetimeFigureOut">
              <a:rPr lang="es-PE" smtClean="0"/>
              <a:t>10/09/2024</a:t>
            </a:fld>
            <a:endParaRPr lang="es-PE"/>
          </a:p>
        </p:txBody>
      </p:sp>
      <p:sp>
        <p:nvSpPr>
          <p:cNvPr id="6" name="Marcador de pie de página 5">
            <a:extLst>
              <a:ext uri="{FF2B5EF4-FFF2-40B4-BE49-F238E27FC236}">
                <a16:creationId xmlns:a16="http://schemas.microsoft.com/office/drawing/2014/main" id="{1BFFEEF7-1A81-5C03-B214-7B285ACDE054}"/>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93BE5887-AA55-B944-775B-72C05A203C37}"/>
              </a:ext>
            </a:extLst>
          </p:cNvPr>
          <p:cNvSpPr>
            <a:spLocks noGrp="1"/>
          </p:cNvSpPr>
          <p:nvPr>
            <p:ph type="sldNum" sz="quarter" idx="12"/>
          </p:nvPr>
        </p:nvSpPr>
        <p:spPr/>
        <p:txBody>
          <a:bodyPr/>
          <a:lstStyle/>
          <a:p>
            <a:fld id="{10EDA49B-AABE-4D83-ACD4-FE13DBF8D1C0}" type="slidenum">
              <a:rPr lang="es-PE" smtClean="0"/>
              <a:t>‹Nº›</a:t>
            </a:fld>
            <a:endParaRPr lang="es-PE"/>
          </a:p>
        </p:txBody>
      </p:sp>
    </p:spTree>
    <p:extLst>
      <p:ext uri="{BB962C8B-B14F-4D97-AF65-F5344CB8AC3E}">
        <p14:creationId xmlns:p14="http://schemas.microsoft.com/office/powerpoint/2010/main" val="2753970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7DAC64-2165-513F-9355-560475CB56E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0DDF6712-83A6-F192-DCAD-BE8A16A2D9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1B9236F1-AF37-D2CF-E53C-96C926EB3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B0F4BAD-335C-FC8D-B2E7-1EA4B44D4637}"/>
              </a:ext>
            </a:extLst>
          </p:cNvPr>
          <p:cNvSpPr>
            <a:spLocks noGrp="1"/>
          </p:cNvSpPr>
          <p:nvPr>
            <p:ph type="dt" sz="half" idx="10"/>
          </p:nvPr>
        </p:nvSpPr>
        <p:spPr/>
        <p:txBody>
          <a:bodyPr/>
          <a:lstStyle/>
          <a:p>
            <a:fld id="{403F0E6B-7D78-44A9-802B-EA5DAB36BA37}" type="datetimeFigureOut">
              <a:rPr lang="es-PE" smtClean="0"/>
              <a:t>10/09/2024</a:t>
            </a:fld>
            <a:endParaRPr lang="es-PE"/>
          </a:p>
        </p:txBody>
      </p:sp>
      <p:sp>
        <p:nvSpPr>
          <p:cNvPr id="6" name="Marcador de pie de página 5">
            <a:extLst>
              <a:ext uri="{FF2B5EF4-FFF2-40B4-BE49-F238E27FC236}">
                <a16:creationId xmlns:a16="http://schemas.microsoft.com/office/drawing/2014/main" id="{EC6783C7-C9D0-5FF4-85C0-06E90139598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3BF7A796-5343-17C4-6828-6F064C2B39A9}"/>
              </a:ext>
            </a:extLst>
          </p:cNvPr>
          <p:cNvSpPr>
            <a:spLocks noGrp="1"/>
          </p:cNvSpPr>
          <p:nvPr>
            <p:ph type="sldNum" sz="quarter" idx="12"/>
          </p:nvPr>
        </p:nvSpPr>
        <p:spPr/>
        <p:txBody>
          <a:bodyPr/>
          <a:lstStyle/>
          <a:p>
            <a:fld id="{10EDA49B-AABE-4D83-ACD4-FE13DBF8D1C0}" type="slidenum">
              <a:rPr lang="es-PE" smtClean="0"/>
              <a:t>‹Nº›</a:t>
            </a:fld>
            <a:endParaRPr lang="es-PE"/>
          </a:p>
        </p:txBody>
      </p:sp>
    </p:spTree>
    <p:extLst>
      <p:ext uri="{BB962C8B-B14F-4D97-AF65-F5344CB8AC3E}">
        <p14:creationId xmlns:p14="http://schemas.microsoft.com/office/powerpoint/2010/main" val="801478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DF84464-72CB-72E3-FB05-1590CD27C4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5E1ACA4A-3865-42BB-0204-48BCC69478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81B6848-26FA-4EBF-B3B8-6DF655523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F0E6B-7D78-44A9-802B-EA5DAB36BA37}" type="datetimeFigureOut">
              <a:rPr lang="es-PE" smtClean="0"/>
              <a:t>10/09/2024</a:t>
            </a:fld>
            <a:endParaRPr lang="es-PE"/>
          </a:p>
        </p:txBody>
      </p:sp>
      <p:sp>
        <p:nvSpPr>
          <p:cNvPr id="5" name="Marcador de pie de página 4">
            <a:extLst>
              <a:ext uri="{FF2B5EF4-FFF2-40B4-BE49-F238E27FC236}">
                <a16:creationId xmlns:a16="http://schemas.microsoft.com/office/drawing/2014/main" id="{135BDC78-1BF9-D431-2FCB-E1EE262CFE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3CACA08F-2837-AEBF-88FB-31B918DE11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EDA49B-AABE-4D83-ACD4-FE13DBF8D1C0}" type="slidenum">
              <a:rPr lang="es-PE" smtClean="0"/>
              <a:t>‹Nº›</a:t>
            </a:fld>
            <a:endParaRPr lang="es-PE"/>
          </a:p>
        </p:txBody>
      </p:sp>
    </p:spTree>
    <p:extLst>
      <p:ext uri="{BB962C8B-B14F-4D97-AF65-F5344CB8AC3E}">
        <p14:creationId xmlns:p14="http://schemas.microsoft.com/office/powerpoint/2010/main" val="3610329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xml" /><Relationship Id="rId1" Type="http://schemas.openxmlformats.org/officeDocument/2006/relationships/slideLayout" Target="../slideLayouts/slideLayout2.xml" /><Relationship Id="rId5" Type="http://schemas.openxmlformats.org/officeDocument/2006/relationships/image" Target="../media/image4.png"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8" Type="http://schemas.openxmlformats.org/officeDocument/2006/relationships/image" Target="../media/image36.png" /><Relationship Id="rId3" Type="http://schemas.openxmlformats.org/officeDocument/2006/relationships/image" Target="../media/image2.png" /><Relationship Id="rId7" Type="http://schemas.openxmlformats.org/officeDocument/2006/relationships/image" Target="../media/image35.png" /><Relationship Id="rId2" Type="http://schemas.openxmlformats.org/officeDocument/2006/relationships/notesSlide" Target="../notesSlides/notesSlide10.xml" /><Relationship Id="rId1" Type="http://schemas.openxmlformats.org/officeDocument/2006/relationships/slideLayout" Target="../slideLayouts/slideLayout2.xml" /><Relationship Id="rId6" Type="http://schemas.openxmlformats.org/officeDocument/2006/relationships/image" Target="../media/image34.png" /><Relationship Id="rId5" Type="http://schemas.openxmlformats.org/officeDocument/2006/relationships/image" Target="../media/image33.png" /><Relationship Id="rId4" Type="http://schemas.openxmlformats.org/officeDocument/2006/relationships/image" Target="../media/image3.png" /></Relationships>
</file>

<file path=ppt/slides/_rels/slide11.xml.rels><?xml version="1.0" encoding="UTF-8" standalone="yes"?>
<Relationships xmlns="http://schemas.openxmlformats.org/package/2006/relationships"><Relationship Id="rId8" Type="http://schemas.openxmlformats.org/officeDocument/2006/relationships/image" Target="../media/image39.png" /><Relationship Id="rId3" Type="http://schemas.openxmlformats.org/officeDocument/2006/relationships/image" Target="../media/image2.png" /><Relationship Id="rId7" Type="http://schemas.openxmlformats.org/officeDocument/2006/relationships/image" Target="../media/image23.png" /><Relationship Id="rId2" Type="http://schemas.openxmlformats.org/officeDocument/2006/relationships/notesSlide" Target="../notesSlides/notesSlide11.xml" /><Relationship Id="rId1" Type="http://schemas.openxmlformats.org/officeDocument/2006/relationships/slideLayout" Target="../slideLayouts/slideLayout2.xml" /><Relationship Id="rId6" Type="http://schemas.openxmlformats.org/officeDocument/2006/relationships/image" Target="../media/image38.jpeg" /><Relationship Id="rId5" Type="http://schemas.openxmlformats.org/officeDocument/2006/relationships/image" Target="../media/image37.png" /><Relationship Id="rId4" Type="http://schemas.openxmlformats.org/officeDocument/2006/relationships/image" Target="../media/image3.png" /><Relationship Id="rId9" Type="http://schemas.openxmlformats.org/officeDocument/2006/relationships/image" Target="../media/image40.png" /></Relationships>
</file>

<file path=ppt/slides/_rels/slide1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2.xml" /><Relationship Id="rId1" Type="http://schemas.openxmlformats.org/officeDocument/2006/relationships/slideLayout" Target="../slideLayouts/slideLayout2.xml" /><Relationship Id="rId5" Type="http://schemas.openxmlformats.org/officeDocument/2006/relationships/image" Target="../media/image41.png" /><Relationship Id="rId4" Type="http://schemas.openxmlformats.org/officeDocument/2006/relationships/image" Target="../media/image3.png" /></Relationships>
</file>

<file path=ppt/slides/_rels/slide13.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3.xml" /><Relationship Id="rId1" Type="http://schemas.openxmlformats.org/officeDocument/2006/relationships/slideLayout" Target="../slideLayouts/slideLayout2.xml" /><Relationship Id="rId5" Type="http://schemas.openxmlformats.org/officeDocument/2006/relationships/image" Target="../media/image42.png" /><Relationship Id="rId4" Type="http://schemas.openxmlformats.org/officeDocument/2006/relationships/image" Target="../media/image3.png" /></Relationships>
</file>

<file path=ppt/slides/_rels/slide14.xml.rels><?xml version="1.0" encoding="UTF-8" standalone="yes"?>
<Relationships xmlns="http://schemas.openxmlformats.org/package/2006/relationships"><Relationship Id="rId8" Type="http://schemas.openxmlformats.org/officeDocument/2006/relationships/image" Target="../media/image46.png" /><Relationship Id="rId3" Type="http://schemas.openxmlformats.org/officeDocument/2006/relationships/image" Target="../media/image2.png" /><Relationship Id="rId7" Type="http://schemas.openxmlformats.org/officeDocument/2006/relationships/image" Target="../media/image45.png" /><Relationship Id="rId2" Type="http://schemas.openxmlformats.org/officeDocument/2006/relationships/notesSlide" Target="../notesSlides/notesSlide14.xml" /><Relationship Id="rId1" Type="http://schemas.openxmlformats.org/officeDocument/2006/relationships/slideLayout" Target="../slideLayouts/slideLayout2.xml" /><Relationship Id="rId6" Type="http://schemas.openxmlformats.org/officeDocument/2006/relationships/image" Target="../media/image44.png" /><Relationship Id="rId5" Type="http://schemas.openxmlformats.org/officeDocument/2006/relationships/image" Target="../media/image43.png" /><Relationship Id="rId4" Type="http://schemas.openxmlformats.org/officeDocument/2006/relationships/image" Target="../media/image3.png" /><Relationship Id="rId9" Type="http://schemas.openxmlformats.org/officeDocument/2006/relationships/image" Target="../media/image47.png" /></Relationships>
</file>

<file path=ppt/slides/_rels/slide15.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5.xml" /><Relationship Id="rId1" Type="http://schemas.openxmlformats.org/officeDocument/2006/relationships/slideLayout" Target="../slideLayouts/slideLayout2.xml" /><Relationship Id="rId5" Type="http://schemas.openxmlformats.org/officeDocument/2006/relationships/image" Target="../media/image48.jpeg" /><Relationship Id="rId4" Type="http://schemas.openxmlformats.org/officeDocument/2006/relationships/image" Target="../media/image3.png" /></Relationships>
</file>

<file path=ppt/slides/_rels/slide16.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6.xml" /><Relationship Id="rId1" Type="http://schemas.openxmlformats.org/officeDocument/2006/relationships/slideLayout" Target="../slideLayouts/slideLayout2.xml" /><Relationship Id="rId5" Type="http://schemas.openxmlformats.org/officeDocument/2006/relationships/image" Target="../media/image49.png" /><Relationship Id="rId4" Type="http://schemas.openxmlformats.org/officeDocument/2006/relationships/image" Target="../media/image3.png" /></Relationships>
</file>

<file path=ppt/slides/_rels/slide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2.xml" /><Relationship Id="rId1" Type="http://schemas.openxmlformats.org/officeDocument/2006/relationships/slideLayout" Target="../slideLayouts/slideLayout2.xml" /><Relationship Id="rId5" Type="http://schemas.openxmlformats.org/officeDocument/2006/relationships/image" Target="../media/image5.png" /><Relationship Id="rId4" Type="http://schemas.openxmlformats.org/officeDocument/2006/relationships/image" Target="../media/image3.png" /></Relationships>
</file>

<file path=ppt/slides/_rels/slide3.xml.rels><?xml version="1.0" encoding="UTF-8" standalone="yes"?>
<Relationships xmlns="http://schemas.openxmlformats.org/package/2006/relationships"><Relationship Id="rId8" Type="http://schemas.openxmlformats.org/officeDocument/2006/relationships/image" Target="../media/image9.png" /><Relationship Id="rId13" Type="http://schemas.openxmlformats.org/officeDocument/2006/relationships/image" Target="../media/image14.png" /><Relationship Id="rId3" Type="http://schemas.openxmlformats.org/officeDocument/2006/relationships/image" Target="../media/image2.png" /><Relationship Id="rId7" Type="http://schemas.openxmlformats.org/officeDocument/2006/relationships/image" Target="../media/image8.jpeg" /><Relationship Id="rId12" Type="http://schemas.openxmlformats.org/officeDocument/2006/relationships/image" Target="../media/image13.png" /><Relationship Id="rId2" Type="http://schemas.openxmlformats.org/officeDocument/2006/relationships/notesSlide" Target="../notesSlides/notesSlide3.xml" /><Relationship Id="rId1" Type="http://schemas.openxmlformats.org/officeDocument/2006/relationships/slideLayout" Target="../slideLayouts/slideLayout2.xml" /><Relationship Id="rId6" Type="http://schemas.openxmlformats.org/officeDocument/2006/relationships/image" Target="../media/image7.jpeg" /><Relationship Id="rId11" Type="http://schemas.openxmlformats.org/officeDocument/2006/relationships/image" Target="../media/image12.jpeg" /><Relationship Id="rId5" Type="http://schemas.openxmlformats.org/officeDocument/2006/relationships/image" Target="../media/image6.jpeg" /><Relationship Id="rId10" Type="http://schemas.openxmlformats.org/officeDocument/2006/relationships/image" Target="../media/image11.png" /><Relationship Id="rId4" Type="http://schemas.openxmlformats.org/officeDocument/2006/relationships/image" Target="../media/image3.png" /><Relationship Id="rId9" Type="http://schemas.openxmlformats.org/officeDocument/2006/relationships/image" Target="../media/image10.png" /></Relationships>
</file>

<file path=ppt/slides/_rels/slide4.xml.rels><?xml version="1.0" encoding="UTF-8" standalone="yes"?>
<Relationships xmlns="http://schemas.openxmlformats.org/package/2006/relationships"><Relationship Id="rId8" Type="http://schemas.openxmlformats.org/officeDocument/2006/relationships/image" Target="../media/image18.png" /><Relationship Id="rId3" Type="http://schemas.openxmlformats.org/officeDocument/2006/relationships/image" Target="../media/image2.png" /><Relationship Id="rId7" Type="http://schemas.openxmlformats.org/officeDocument/2006/relationships/image" Target="../media/image17.jpeg" /><Relationship Id="rId2" Type="http://schemas.openxmlformats.org/officeDocument/2006/relationships/notesSlide" Target="../notesSlides/notesSlide4.xml" /><Relationship Id="rId1" Type="http://schemas.openxmlformats.org/officeDocument/2006/relationships/slideLayout" Target="../slideLayouts/slideLayout2.xml" /><Relationship Id="rId6" Type="http://schemas.openxmlformats.org/officeDocument/2006/relationships/image" Target="../media/image16.jpeg" /><Relationship Id="rId5" Type="http://schemas.openxmlformats.org/officeDocument/2006/relationships/image" Target="../media/image15.png" /><Relationship Id="rId4" Type="http://schemas.openxmlformats.org/officeDocument/2006/relationships/image" Target="../media/image3.png" /></Relationships>
</file>

<file path=ppt/slides/_rels/slide5.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5.xml" /><Relationship Id="rId1" Type="http://schemas.openxmlformats.org/officeDocument/2006/relationships/slideLayout" Target="../slideLayouts/slideLayout2.xml" /><Relationship Id="rId5" Type="http://schemas.openxmlformats.org/officeDocument/2006/relationships/image" Target="../media/image19.jpeg" /><Relationship Id="rId4" Type="http://schemas.openxmlformats.org/officeDocument/2006/relationships/image" Target="../media/image3.png" /></Relationships>
</file>

<file path=ppt/slides/_rels/slide6.xml.rels><?xml version="1.0" encoding="UTF-8" standalone="yes"?>
<Relationships xmlns="http://schemas.openxmlformats.org/package/2006/relationships"><Relationship Id="rId3" Type="http://schemas.openxmlformats.org/officeDocument/2006/relationships/image" Target="../media/image2.png" /><Relationship Id="rId7" Type="http://schemas.openxmlformats.org/officeDocument/2006/relationships/image" Target="../media/image22.png" /><Relationship Id="rId2" Type="http://schemas.openxmlformats.org/officeDocument/2006/relationships/notesSlide" Target="../notesSlides/notesSlide6.xml" /><Relationship Id="rId1" Type="http://schemas.openxmlformats.org/officeDocument/2006/relationships/slideLayout" Target="../slideLayouts/slideLayout2.xml" /><Relationship Id="rId6" Type="http://schemas.openxmlformats.org/officeDocument/2006/relationships/image" Target="../media/image21.png" /><Relationship Id="rId5" Type="http://schemas.openxmlformats.org/officeDocument/2006/relationships/image" Target="../media/image20.jpeg" /><Relationship Id="rId4" Type="http://schemas.openxmlformats.org/officeDocument/2006/relationships/image" Target="../media/image3.png" /></Relationships>
</file>

<file path=ppt/slides/_rels/slide7.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7.xml" /><Relationship Id="rId1" Type="http://schemas.openxmlformats.org/officeDocument/2006/relationships/slideLayout" Target="../slideLayouts/slideLayout2.xml" /><Relationship Id="rId5" Type="http://schemas.openxmlformats.org/officeDocument/2006/relationships/image" Target="../media/image23.png" /><Relationship Id="rId4" Type="http://schemas.openxmlformats.org/officeDocument/2006/relationships/image" Target="../media/image3.png" /></Relationships>
</file>

<file path=ppt/slides/_rels/slide8.xml.rels><?xml version="1.0" encoding="UTF-8" standalone="yes"?>
<Relationships xmlns="http://schemas.openxmlformats.org/package/2006/relationships"><Relationship Id="rId8" Type="http://schemas.openxmlformats.org/officeDocument/2006/relationships/image" Target="../media/image27.png" /><Relationship Id="rId3" Type="http://schemas.openxmlformats.org/officeDocument/2006/relationships/image" Target="../media/image2.png" /><Relationship Id="rId7" Type="http://schemas.openxmlformats.org/officeDocument/2006/relationships/image" Target="../media/image26.png" /><Relationship Id="rId2" Type="http://schemas.openxmlformats.org/officeDocument/2006/relationships/notesSlide" Target="../notesSlides/notesSlide8.xml" /><Relationship Id="rId1" Type="http://schemas.openxmlformats.org/officeDocument/2006/relationships/slideLayout" Target="../slideLayouts/slideLayout2.xml" /><Relationship Id="rId6" Type="http://schemas.openxmlformats.org/officeDocument/2006/relationships/image" Target="../media/image25.png" /><Relationship Id="rId11" Type="http://schemas.openxmlformats.org/officeDocument/2006/relationships/image" Target="../media/image30.jpeg" /><Relationship Id="rId5" Type="http://schemas.openxmlformats.org/officeDocument/2006/relationships/image" Target="../media/image24.png" /><Relationship Id="rId10" Type="http://schemas.openxmlformats.org/officeDocument/2006/relationships/image" Target="../media/image29.jpeg" /><Relationship Id="rId4" Type="http://schemas.openxmlformats.org/officeDocument/2006/relationships/image" Target="../media/image3.png" /><Relationship Id="rId9" Type="http://schemas.openxmlformats.org/officeDocument/2006/relationships/image" Target="../media/image28.jpeg" /></Relationships>
</file>

<file path=ppt/slides/_rels/slide9.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9.xml" /><Relationship Id="rId1" Type="http://schemas.openxmlformats.org/officeDocument/2006/relationships/slideLayout" Target="../slideLayouts/slideLayout2.xml" /><Relationship Id="rId6" Type="http://schemas.openxmlformats.org/officeDocument/2006/relationships/image" Target="../media/image32.png" /><Relationship Id="rId5" Type="http://schemas.openxmlformats.org/officeDocument/2006/relationships/image" Target="../media/image31.png" /><Relationship Id="rId4" Type="http://schemas.openxmlformats.org/officeDocument/2006/relationships/image" Target="../media/image3.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2501B-B087-18BD-1688-F9FB2567F467}"/>
            </a:ext>
          </a:extLst>
        </p:cNvPr>
        <p:cNvGrpSpPr/>
        <p:nvPr/>
      </p:nvGrpSpPr>
      <p:grpSpPr>
        <a:xfrm>
          <a:off x="0" y="0"/>
          <a:ext cx="0" cy="0"/>
          <a:chOff x="0" y="0"/>
          <a:chExt cx="0" cy="0"/>
        </a:xfrm>
      </p:grpSpPr>
      <p:sp>
        <p:nvSpPr>
          <p:cNvPr id="20" name="Circular 19">
            <a:extLst>
              <a:ext uri="{FF2B5EF4-FFF2-40B4-BE49-F238E27FC236}">
                <a16:creationId xmlns:a16="http://schemas.microsoft.com/office/drawing/2014/main" id="{1F8D1CB3-BAD0-E1BE-C79A-EA6512F64975}"/>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75361DC1-6770-3E7B-00A2-889DFF178595}"/>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17" name="Imagen 16">
            <a:extLst>
              <a:ext uri="{FF2B5EF4-FFF2-40B4-BE49-F238E27FC236}">
                <a16:creationId xmlns:a16="http://schemas.microsoft.com/office/drawing/2014/main" id="{6FD6E8D2-8EE2-F8DE-4C3B-5554F8A9F63A}"/>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12" name="CuadroTexto 11">
            <a:extLst>
              <a:ext uri="{FF2B5EF4-FFF2-40B4-BE49-F238E27FC236}">
                <a16:creationId xmlns:a16="http://schemas.microsoft.com/office/drawing/2014/main" id="{01CB5DF6-0E27-DD9B-DF25-F563FED279C2}"/>
              </a:ext>
            </a:extLst>
          </p:cNvPr>
          <p:cNvSpPr txBox="1"/>
          <p:nvPr/>
        </p:nvSpPr>
        <p:spPr>
          <a:xfrm>
            <a:off x="435241" y="5653548"/>
            <a:ext cx="1737688" cy="882076"/>
          </a:xfrm>
          <a:prstGeom prst="rect">
            <a:avLst/>
          </a:prstGeom>
          <a:solidFill>
            <a:schemeClr val="bg1"/>
          </a:solidFill>
        </p:spPr>
        <p:txBody>
          <a:bodyPr wrap="square" rtlCol="0">
            <a:spAutoFit/>
          </a:bodyPr>
          <a:lstStyle/>
          <a:p>
            <a:endParaRPr lang="es-PE"/>
          </a:p>
        </p:txBody>
      </p:sp>
      <p:sp>
        <p:nvSpPr>
          <p:cNvPr id="2" name="Title 3">
            <a:extLst>
              <a:ext uri="{FF2B5EF4-FFF2-40B4-BE49-F238E27FC236}">
                <a16:creationId xmlns:a16="http://schemas.microsoft.com/office/drawing/2014/main" id="{87DDDA98-53D5-F8EE-C023-FA6870FF9C8F}"/>
              </a:ext>
            </a:extLst>
          </p:cNvPr>
          <p:cNvSpPr txBox="1">
            <a:spLocks/>
          </p:cNvSpPr>
          <p:nvPr/>
        </p:nvSpPr>
        <p:spPr>
          <a:xfrm>
            <a:off x="-5798" y="1016842"/>
            <a:ext cx="12192000" cy="14716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solidFill>
                  <a:srgbClr val="3FB2B2"/>
                </a:solidFill>
                <a:latin typeface="Poppins" pitchFamily="2" charset="77"/>
                <a:cs typeface="Poppins" pitchFamily="2" charset="77"/>
              </a:rPr>
              <a:t>Aplicación de IA en Análisis de Fallas</a:t>
            </a:r>
          </a:p>
        </p:txBody>
      </p:sp>
      <p:pic>
        <p:nvPicPr>
          <p:cNvPr id="5" name="Imagen 4">
            <a:extLst>
              <a:ext uri="{FF2B5EF4-FFF2-40B4-BE49-F238E27FC236}">
                <a16:creationId xmlns:a16="http://schemas.microsoft.com/office/drawing/2014/main" id="{F5EEB924-231C-2D8B-681C-C46927F7E7FE}"/>
              </a:ext>
            </a:extLst>
          </p:cNvPr>
          <p:cNvPicPr>
            <a:picLocks noChangeAspect="1"/>
          </p:cNvPicPr>
          <p:nvPr/>
        </p:nvPicPr>
        <p:blipFill>
          <a:blip r:embed="rId5"/>
          <a:stretch>
            <a:fillRect/>
          </a:stretch>
        </p:blipFill>
        <p:spPr>
          <a:xfrm>
            <a:off x="4223426" y="2594748"/>
            <a:ext cx="3745148" cy="3745148"/>
          </a:xfrm>
          <a:prstGeom prst="rect">
            <a:avLst/>
          </a:prstGeom>
        </p:spPr>
      </p:pic>
    </p:spTree>
    <p:extLst>
      <p:ext uri="{BB962C8B-B14F-4D97-AF65-F5344CB8AC3E}">
        <p14:creationId xmlns:p14="http://schemas.microsoft.com/office/powerpoint/2010/main" val="37587982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5B65-64C0-3AEE-02AF-BDD5576E8295}"/>
            </a:ext>
          </a:extLst>
        </p:cNvPr>
        <p:cNvGrpSpPr/>
        <p:nvPr/>
      </p:nvGrpSpPr>
      <p:grpSpPr>
        <a:xfrm>
          <a:off x="0" y="0"/>
          <a:ext cx="0" cy="0"/>
          <a:chOff x="0" y="0"/>
          <a:chExt cx="0" cy="0"/>
        </a:xfrm>
      </p:grpSpPr>
      <p:sp>
        <p:nvSpPr>
          <p:cNvPr id="20" name="Circular 19">
            <a:extLst>
              <a:ext uri="{FF2B5EF4-FFF2-40B4-BE49-F238E27FC236}">
                <a16:creationId xmlns:a16="http://schemas.microsoft.com/office/drawing/2014/main" id="{04B02273-B27F-006B-38E2-089BDBE9E964}"/>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498BB101-BD2A-38F6-31CF-3988FD2C73AE}"/>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17" name="Imagen 16">
            <a:extLst>
              <a:ext uri="{FF2B5EF4-FFF2-40B4-BE49-F238E27FC236}">
                <a16:creationId xmlns:a16="http://schemas.microsoft.com/office/drawing/2014/main" id="{FD8A76B3-9F6C-3662-BFC6-10DE1BC7E339}"/>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5" name="Title 3">
            <a:extLst>
              <a:ext uri="{FF2B5EF4-FFF2-40B4-BE49-F238E27FC236}">
                <a16:creationId xmlns:a16="http://schemas.microsoft.com/office/drawing/2014/main" id="{D95BD629-3C40-D4B2-3D74-0EA346466530}"/>
              </a:ext>
            </a:extLst>
          </p:cNvPr>
          <p:cNvSpPr txBox="1">
            <a:spLocks/>
          </p:cNvSpPr>
          <p:nvPr/>
        </p:nvSpPr>
        <p:spPr>
          <a:xfrm>
            <a:off x="552686" y="102598"/>
            <a:ext cx="10351288" cy="882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dirty="0" err="1">
                <a:solidFill>
                  <a:srgbClr val="3FB2B2"/>
                </a:solidFill>
                <a:latin typeface="Poppins" pitchFamily="2" charset="77"/>
                <a:cs typeface="Poppins" pitchFamily="2" charset="77"/>
              </a:rPr>
              <a:t>Desventaja</a:t>
            </a:r>
            <a:r>
              <a:rPr lang="en-US" sz="2500" b="1" dirty="0">
                <a:solidFill>
                  <a:srgbClr val="3FB2B2"/>
                </a:solidFill>
                <a:latin typeface="Poppins" pitchFamily="2" charset="77"/>
                <a:cs typeface="Poppins" pitchFamily="2" charset="77"/>
              </a:rPr>
              <a:t> de usar un LLM </a:t>
            </a:r>
            <a:r>
              <a:rPr lang="en-US" sz="2500" b="1" dirty="0" err="1">
                <a:solidFill>
                  <a:srgbClr val="3FB2B2"/>
                </a:solidFill>
                <a:latin typeface="Poppins" pitchFamily="2" charset="77"/>
                <a:cs typeface="Poppins" pitchFamily="2" charset="77"/>
              </a:rPr>
              <a:t>aislado</a:t>
            </a:r>
            <a:endParaRPr lang="en-US" sz="2500" b="1" dirty="0">
              <a:solidFill>
                <a:srgbClr val="3FB2B2"/>
              </a:solidFill>
              <a:latin typeface="Poppins" pitchFamily="2" charset="77"/>
              <a:cs typeface="Poppins" pitchFamily="2" charset="77"/>
            </a:endParaRPr>
          </a:p>
        </p:txBody>
      </p:sp>
      <p:sp>
        <p:nvSpPr>
          <p:cNvPr id="3" name="Content Placeholder 2">
            <a:extLst>
              <a:ext uri="{FF2B5EF4-FFF2-40B4-BE49-F238E27FC236}">
                <a16:creationId xmlns:a16="http://schemas.microsoft.com/office/drawing/2014/main" id="{83ED445D-94BC-56B1-CA03-EFCFE6120979}"/>
              </a:ext>
            </a:extLst>
          </p:cNvPr>
          <p:cNvSpPr>
            <a:spLocks noGrp="1"/>
          </p:cNvSpPr>
          <p:nvPr>
            <p:ph idx="1"/>
          </p:nvPr>
        </p:nvSpPr>
        <p:spPr>
          <a:xfrm>
            <a:off x="423621" y="1370625"/>
            <a:ext cx="5841712" cy="1555063"/>
          </a:xfrm>
        </p:spPr>
        <p:txBody>
          <a:bodyPr>
            <a:normAutofit fontScale="85000" lnSpcReduction="10000"/>
          </a:bodyPr>
          <a:lstStyle/>
          <a:p>
            <a:r>
              <a:rPr lang="en-US" sz="2400" dirty="0"/>
              <a:t>Genera </a:t>
            </a:r>
            <a:r>
              <a:rPr lang="en-US" sz="2400" dirty="0" err="1"/>
              <a:t>alucinaciones</a:t>
            </a:r>
            <a:endParaRPr lang="en-US" sz="2400" dirty="0"/>
          </a:p>
          <a:p>
            <a:r>
              <a:rPr lang="en-US" sz="2400" dirty="0"/>
              <a:t>Tiene </a:t>
            </a:r>
            <a:r>
              <a:rPr lang="en-US" sz="2400" dirty="0" err="1"/>
              <a:t>información</a:t>
            </a:r>
            <a:r>
              <a:rPr lang="en-US" sz="2400" dirty="0"/>
              <a:t> </a:t>
            </a:r>
            <a:r>
              <a:rPr lang="en-US" sz="2400" dirty="0" err="1"/>
              <a:t>desactualizada</a:t>
            </a:r>
            <a:endParaRPr lang="en-US" sz="2400" dirty="0"/>
          </a:p>
          <a:p>
            <a:r>
              <a:rPr lang="en-US" sz="2400" dirty="0"/>
              <a:t>No </a:t>
            </a:r>
            <a:r>
              <a:rPr lang="en-US" sz="2400" dirty="0" err="1"/>
              <a:t>cita</a:t>
            </a:r>
            <a:r>
              <a:rPr lang="en-US" sz="2400" dirty="0"/>
              <a:t> la </a:t>
            </a:r>
            <a:r>
              <a:rPr lang="en-US" sz="2400" dirty="0" err="1"/>
              <a:t>fuente</a:t>
            </a:r>
            <a:r>
              <a:rPr lang="en-US" sz="2400" dirty="0"/>
              <a:t> </a:t>
            </a:r>
            <a:r>
              <a:rPr lang="en-US" sz="2400" dirty="0" err="1"/>
              <a:t>por</a:t>
            </a:r>
            <a:r>
              <a:rPr lang="en-US" sz="2400" dirty="0"/>
              <a:t> la </a:t>
            </a:r>
            <a:r>
              <a:rPr lang="en-US" sz="2400" dirty="0" err="1"/>
              <a:t>cual</a:t>
            </a:r>
            <a:r>
              <a:rPr lang="en-US" sz="2400" dirty="0"/>
              <a:t> se genera la </a:t>
            </a:r>
            <a:r>
              <a:rPr lang="en-US" sz="2400" dirty="0" err="1"/>
              <a:t>respuesta</a:t>
            </a:r>
            <a:endParaRPr lang="en-US" sz="2400" dirty="0"/>
          </a:p>
          <a:p>
            <a:r>
              <a:rPr lang="en-US" sz="2400" dirty="0" err="1"/>
              <a:t>Puede</a:t>
            </a:r>
            <a:r>
              <a:rPr lang="en-US" sz="2400" dirty="0"/>
              <a:t> </a:t>
            </a:r>
            <a:r>
              <a:rPr lang="en-US" sz="2400" dirty="0" err="1"/>
              <a:t>recibir</a:t>
            </a:r>
            <a:r>
              <a:rPr lang="en-US" sz="2400" dirty="0"/>
              <a:t> </a:t>
            </a:r>
            <a:r>
              <a:rPr lang="en-US" sz="2400" dirty="0" err="1"/>
              <a:t>inyección</a:t>
            </a:r>
            <a:r>
              <a:rPr lang="en-US" sz="2400" dirty="0"/>
              <a:t> de prompt</a:t>
            </a:r>
            <a:endParaRPr lang="es-ES" sz="2400" dirty="0"/>
          </a:p>
        </p:txBody>
      </p:sp>
      <p:pic>
        <p:nvPicPr>
          <p:cNvPr id="4" name="Imagen 3">
            <a:extLst>
              <a:ext uri="{FF2B5EF4-FFF2-40B4-BE49-F238E27FC236}">
                <a16:creationId xmlns:a16="http://schemas.microsoft.com/office/drawing/2014/main" id="{A99CA7DA-4D56-FCDF-A307-E8330CC2318A}"/>
              </a:ext>
            </a:extLst>
          </p:cNvPr>
          <p:cNvPicPr>
            <a:picLocks noChangeAspect="1"/>
          </p:cNvPicPr>
          <p:nvPr/>
        </p:nvPicPr>
        <p:blipFill>
          <a:blip r:embed="rId5"/>
          <a:stretch>
            <a:fillRect/>
          </a:stretch>
        </p:blipFill>
        <p:spPr>
          <a:xfrm>
            <a:off x="9194791" y="3695466"/>
            <a:ext cx="2573588" cy="1470621"/>
          </a:xfrm>
          <a:prstGeom prst="rect">
            <a:avLst/>
          </a:prstGeom>
        </p:spPr>
      </p:pic>
      <p:pic>
        <p:nvPicPr>
          <p:cNvPr id="6" name="Picture 2">
            <a:extLst>
              <a:ext uri="{FF2B5EF4-FFF2-40B4-BE49-F238E27FC236}">
                <a16:creationId xmlns:a16="http://schemas.microsoft.com/office/drawing/2014/main" id="{2B6006E9-4499-4546-F4AA-42490D3566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1499" y="3270358"/>
            <a:ext cx="3185192" cy="257533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17F148F7-4493-C152-AD80-FC64E84347D3}"/>
              </a:ext>
            </a:extLst>
          </p:cNvPr>
          <p:cNvPicPr>
            <a:picLocks noChangeAspect="1"/>
          </p:cNvPicPr>
          <p:nvPr/>
        </p:nvPicPr>
        <p:blipFill>
          <a:blip r:embed="rId7"/>
          <a:stretch>
            <a:fillRect/>
          </a:stretch>
        </p:blipFill>
        <p:spPr>
          <a:xfrm>
            <a:off x="6554134" y="1200357"/>
            <a:ext cx="4438757" cy="1815644"/>
          </a:xfrm>
          <a:prstGeom prst="rect">
            <a:avLst/>
          </a:prstGeom>
          <a:ln>
            <a:solidFill>
              <a:srgbClr val="0070C0"/>
            </a:solidFill>
          </a:ln>
        </p:spPr>
      </p:pic>
      <p:pic>
        <p:nvPicPr>
          <p:cNvPr id="9" name="Imagen 8">
            <a:extLst>
              <a:ext uri="{FF2B5EF4-FFF2-40B4-BE49-F238E27FC236}">
                <a16:creationId xmlns:a16="http://schemas.microsoft.com/office/drawing/2014/main" id="{74617332-EB14-B434-D2FE-A627FFE6EF89}"/>
              </a:ext>
            </a:extLst>
          </p:cNvPr>
          <p:cNvPicPr>
            <a:picLocks noChangeAspect="1"/>
          </p:cNvPicPr>
          <p:nvPr/>
        </p:nvPicPr>
        <p:blipFill rotWithShape="1">
          <a:blip r:embed="rId8"/>
          <a:srcRect r="40420"/>
          <a:stretch/>
        </p:blipFill>
        <p:spPr>
          <a:xfrm>
            <a:off x="1362413" y="3270358"/>
            <a:ext cx="3100297" cy="2449021"/>
          </a:xfrm>
          <a:prstGeom prst="rect">
            <a:avLst/>
          </a:prstGeom>
        </p:spPr>
      </p:pic>
    </p:spTree>
    <p:extLst>
      <p:ext uri="{BB962C8B-B14F-4D97-AF65-F5344CB8AC3E}">
        <p14:creationId xmlns:p14="http://schemas.microsoft.com/office/powerpoint/2010/main" val="10994320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5B65-64C0-3AEE-02AF-BDD5576E8295}"/>
            </a:ext>
          </a:extLst>
        </p:cNvPr>
        <p:cNvGrpSpPr/>
        <p:nvPr/>
      </p:nvGrpSpPr>
      <p:grpSpPr>
        <a:xfrm>
          <a:off x="0" y="0"/>
          <a:ext cx="0" cy="0"/>
          <a:chOff x="0" y="0"/>
          <a:chExt cx="0" cy="0"/>
        </a:xfrm>
      </p:grpSpPr>
      <p:sp>
        <p:nvSpPr>
          <p:cNvPr id="20" name="Circular 19">
            <a:extLst>
              <a:ext uri="{FF2B5EF4-FFF2-40B4-BE49-F238E27FC236}">
                <a16:creationId xmlns:a16="http://schemas.microsoft.com/office/drawing/2014/main" id="{04B02273-B27F-006B-38E2-089BDBE9E964}"/>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498BB101-BD2A-38F6-31CF-3988FD2C73AE}"/>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17" name="Imagen 16">
            <a:extLst>
              <a:ext uri="{FF2B5EF4-FFF2-40B4-BE49-F238E27FC236}">
                <a16:creationId xmlns:a16="http://schemas.microsoft.com/office/drawing/2014/main" id="{FD8A76B3-9F6C-3662-BFC6-10DE1BC7E339}"/>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5" name="Title 3">
            <a:extLst>
              <a:ext uri="{FF2B5EF4-FFF2-40B4-BE49-F238E27FC236}">
                <a16:creationId xmlns:a16="http://schemas.microsoft.com/office/drawing/2014/main" id="{D95BD629-3C40-D4B2-3D74-0EA346466530}"/>
              </a:ext>
            </a:extLst>
          </p:cNvPr>
          <p:cNvSpPr txBox="1">
            <a:spLocks/>
          </p:cNvSpPr>
          <p:nvPr/>
        </p:nvSpPr>
        <p:spPr>
          <a:xfrm>
            <a:off x="552686" y="102598"/>
            <a:ext cx="10351288" cy="882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b="1" dirty="0">
                <a:solidFill>
                  <a:srgbClr val="3FB2B2"/>
                </a:solidFill>
                <a:latin typeface="Poppins" pitchFamily="2" charset="77"/>
                <a:cs typeface="Poppins" pitchFamily="2" charset="77"/>
              </a:rPr>
              <a:t>Chatbot de Análisis de fallas de equipos pesados</a:t>
            </a:r>
          </a:p>
        </p:txBody>
      </p:sp>
      <p:sp>
        <p:nvSpPr>
          <p:cNvPr id="2" name="CuadroTexto 1">
            <a:extLst>
              <a:ext uri="{FF2B5EF4-FFF2-40B4-BE49-F238E27FC236}">
                <a16:creationId xmlns:a16="http://schemas.microsoft.com/office/drawing/2014/main" id="{5EF56FB6-033A-7812-9CD8-CF43660F75C1}"/>
              </a:ext>
            </a:extLst>
          </p:cNvPr>
          <p:cNvSpPr txBox="1"/>
          <p:nvPr/>
        </p:nvSpPr>
        <p:spPr>
          <a:xfrm>
            <a:off x="435241" y="4142907"/>
            <a:ext cx="2768138" cy="1019895"/>
          </a:xfrm>
          <a:prstGeom prst="rect">
            <a:avLst/>
          </a:prstGeom>
          <a:noFill/>
        </p:spPr>
        <p:txBody>
          <a:bodyPr wrap="square">
            <a:spAutoFit/>
          </a:bodyPr>
          <a:lstStyle/>
          <a:p>
            <a:pPr marL="0" marR="0" lvl="0" indent="0" algn="ctr" defTabSz="914400" rtl="0" eaLnBrk="1" fontAlgn="auto" latinLnBrk="0" hangingPunct="1">
              <a:lnSpc>
                <a:spcPct val="155000"/>
              </a:lnSpc>
              <a:spcBef>
                <a:spcPts val="0"/>
              </a:spcBef>
              <a:spcAft>
                <a:spcPts val="0"/>
              </a:spcAft>
              <a:buClr>
                <a:schemeClr val="dk1"/>
              </a:buClr>
              <a:buSzPts val="1100"/>
              <a:buFont typeface="Arial"/>
              <a:buNone/>
              <a:tabLst/>
              <a:defRPr/>
            </a:pPr>
            <a:r>
              <a:rPr lang="es-ES" sz="1050" b="1" dirty="0"/>
              <a:t>Pregunta del personal de Mantenimiento:</a:t>
            </a:r>
          </a:p>
          <a:p>
            <a:pPr lvl="0">
              <a:buClr>
                <a:schemeClr val="dk1"/>
              </a:buClr>
              <a:buSzPts val="1100"/>
              <a:defRPr/>
            </a:pPr>
            <a:r>
              <a:rPr lang="es-ES" sz="1100" dirty="0"/>
              <a:t>En un cargador 994K se ha producido un apagado súbito de motor, de inmediato el motor arrancó sin dificultad...¿Cuáles son las causas más probables</a:t>
            </a:r>
            <a:r>
              <a:rPr lang="es-ES" sz="800" b="1" dirty="0"/>
              <a:t>?</a:t>
            </a:r>
            <a:endParaRPr lang="es-ES" sz="1050" b="1" dirty="0"/>
          </a:p>
        </p:txBody>
      </p:sp>
      <p:sp>
        <p:nvSpPr>
          <p:cNvPr id="15" name="Flecha: a la derecha 14">
            <a:extLst>
              <a:ext uri="{FF2B5EF4-FFF2-40B4-BE49-F238E27FC236}">
                <a16:creationId xmlns:a16="http://schemas.microsoft.com/office/drawing/2014/main" id="{326DAA52-D633-11A5-32BD-078E65F46DF2}"/>
              </a:ext>
            </a:extLst>
          </p:cNvPr>
          <p:cNvSpPr/>
          <p:nvPr/>
        </p:nvSpPr>
        <p:spPr>
          <a:xfrm>
            <a:off x="2711293" y="3326567"/>
            <a:ext cx="543208" cy="452674"/>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err="1">
              <a:solidFill>
                <a:schemeClr val="tx1"/>
              </a:solidFill>
            </a:endParaRPr>
          </a:p>
        </p:txBody>
      </p:sp>
      <p:sp>
        <p:nvSpPr>
          <p:cNvPr id="19" name="Flecha: a la derecha 18">
            <a:extLst>
              <a:ext uri="{FF2B5EF4-FFF2-40B4-BE49-F238E27FC236}">
                <a16:creationId xmlns:a16="http://schemas.microsoft.com/office/drawing/2014/main" id="{EBA816CD-E4D7-BB0B-DF0A-171EBB604109}"/>
              </a:ext>
            </a:extLst>
          </p:cNvPr>
          <p:cNvSpPr/>
          <p:nvPr/>
        </p:nvSpPr>
        <p:spPr>
          <a:xfrm rot="19963616">
            <a:off x="5530445" y="1704061"/>
            <a:ext cx="1506609" cy="452674"/>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err="1">
              <a:solidFill>
                <a:schemeClr val="tx1"/>
              </a:solidFill>
            </a:endParaRPr>
          </a:p>
        </p:txBody>
      </p:sp>
      <p:sp>
        <p:nvSpPr>
          <p:cNvPr id="24" name="CuadroTexto 23">
            <a:extLst>
              <a:ext uri="{FF2B5EF4-FFF2-40B4-BE49-F238E27FC236}">
                <a16:creationId xmlns:a16="http://schemas.microsoft.com/office/drawing/2014/main" id="{3BB17DEF-0916-C19F-B8AD-56DE6F9119C3}"/>
              </a:ext>
            </a:extLst>
          </p:cNvPr>
          <p:cNvSpPr txBox="1"/>
          <p:nvPr/>
        </p:nvSpPr>
        <p:spPr>
          <a:xfrm>
            <a:off x="6902389" y="2252643"/>
            <a:ext cx="3307290" cy="475258"/>
          </a:xfrm>
          <a:prstGeom prst="rect">
            <a:avLst/>
          </a:prstGeom>
          <a:noFill/>
        </p:spPr>
        <p:txBody>
          <a:bodyPr wrap="square">
            <a:spAutoFit/>
          </a:bodyPr>
          <a:lstStyle/>
          <a:p>
            <a:pPr marL="0" marR="0" lvl="0" indent="0" algn="ctr" defTabSz="914400" rtl="0" eaLnBrk="1" fontAlgn="auto" latinLnBrk="0" hangingPunct="1">
              <a:lnSpc>
                <a:spcPct val="155000"/>
              </a:lnSpc>
              <a:spcBef>
                <a:spcPts val="0"/>
              </a:spcBef>
              <a:spcAft>
                <a:spcPts val="0"/>
              </a:spcAft>
              <a:buClr>
                <a:schemeClr val="dk1"/>
              </a:buClr>
              <a:buSzPts val="1100"/>
              <a:buFont typeface="Arial"/>
              <a:buNone/>
              <a:tabLst/>
              <a:defRPr/>
            </a:pPr>
            <a:r>
              <a:rPr lang="es-ES" b="1" dirty="0">
                <a:highlight>
                  <a:srgbClr val="FFFF00"/>
                </a:highlight>
              </a:rPr>
              <a:t>Base de conocimiento</a:t>
            </a:r>
          </a:p>
        </p:txBody>
      </p:sp>
      <p:sp>
        <p:nvSpPr>
          <p:cNvPr id="26" name="CuadroTexto 25">
            <a:extLst>
              <a:ext uri="{FF2B5EF4-FFF2-40B4-BE49-F238E27FC236}">
                <a16:creationId xmlns:a16="http://schemas.microsoft.com/office/drawing/2014/main" id="{494228F0-6F0D-39FC-CA94-0909B1123908}"/>
              </a:ext>
            </a:extLst>
          </p:cNvPr>
          <p:cNvSpPr txBox="1"/>
          <p:nvPr/>
        </p:nvSpPr>
        <p:spPr>
          <a:xfrm>
            <a:off x="6910289" y="2663669"/>
            <a:ext cx="3307290" cy="1058047"/>
          </a:xfrm>
          <a:prstGeom prst="rect">
            <a:avLst/>
          </a:prstGeom>
          <a:noFill/>
        </p:spPr>
        <p:txBody>
          <a:bodyPr wrap="square">
            <a:spAutoFit/>
          </a:bodyPr>
          <a:lstStyle/>
          <a:p>
            <a:pPr marL="0" marR="0" lvl="0" indent="0" algn="ctr" defTabSz="914400" rtl="0" eaLnBrk="1" fontAlgn="auto" latinLnBrk="0" hangingPunct="1">
              <a:lnSpc>
                <a:spcPct val="155000"/>
              </a:lnSpc>
              <a:spcBef>
                <a:spcPts val="0"/>
              </a:spcBef>
              <a:spcAft>
                <a:spcPts val="0"/>
              </a:spcAft>
              <a:buClr>
                <a:schemeClr val="dk1"/>
              </a:buClr>
              <a:buSzPts val="1100"/>
              <a:buFont typeface="Arial"/>
              <a:buNone/>
              <a:tabLst/>
              <a:defRPr/>
            </a:pPr>
            <a:r>
              <a:rPr lang="es-ES" sz="1400" dirty="0" err="1"/>
              <a:t>Prompt</a:t>
            </a:r>
            <a:r>
              <a:rPr lang="es-ES" sz="1400" dirty="0"/>
              <a:t> para la IA Generativa:</a:t>
            </a:r>
          </a:p>
          <a:p>
            <a:pPr marL="0" marR="0" lvl="0" indent="0" algn="ctr" defTabSz="914400" rtl="0" eaLnBrk="1" fontAlgn="auto" latinLnBrk="0" hangingPunct="1">
              <a:lnSpc>
                <a:spcPct val="155000"/>
              </a:lnSpc>
              <a:spcBef>
                <a:spcPts val="0"/>
              </a:spcBef>
              <a:spcAft>
                <a:spcPts val="0"/>
              </a:spcAft>
              <a:buClr>
                <a:schemeClr val="dk1"/>
              </a:buClr>
              <a:buSzPts val="1100"/>
              <a:buFont typeface="Arial"/>
              <a:buNone/>
              <a:tabLst/>
              <a:defRPr/>
            </a:pPr>
            <a:r>
              <a:rPr lang="es-ES" sz="1400" dirty="0"/>
              <a:t>Pregunta del usuario +</a:t>
            </a:r>
          </a:p>
          <a:p>
            <a:pPr marL="0" marR="0" lvl="0" indent="0" algn="ctr" defTabSz="914400" rtl="0" eaLnBrk="1" fontAlgn="auto" latinLnBrk="0" hangingPunct="1">
              <a:lnSpc>
                <a:spcPct val="155000"/>
              </a:lnSpc>
              <a:spcBef>
                <a:spcPts val="0"/>
              </a:spcBef>
              <a:spcAft>
                <a:spcPts val="0"/>
              </a:spcAft>
              <a:buClr>
                <a:schemeClr val="dk1"/>
              </a:buClr>
              <a:buSzPts val="1100"/>
              <a:buFont typeface="Arial"/>
              <a:buNone/>
              <a:tabLst/>
              <a:defRPr/>
            </a:pPr>
            <a:r>
              <a:rPr lang="es-ES" sz="1400" dirty="0"/>
              <a:t> contexto recuperado.</a:t>
            </a:r>
          </a:p>
        </p:txBody>
      </p:sp>
      <p:sp>
        <p:nvSpPr>
          <p:cNvPr id="27" name="Flecha: a la derecha 26">
            <a:extLst>
              <a:ext uri="{FF2B5EF4-FFF2-40B4-BE49-F238E27FC236}">
                <a16:creationId xmlns:a16="http://schemas.microsoft.com/office/drawing/2014/main" id="{4A4ACF80-CE4C-46D1-4F49-75A2B74D7957}"/>
              </a:ext>
            </a:extLst>
          </p:cNvPr>
          <p:cNvSpPr/>
          <p:nvPr/>
        </p:nvSpPr>
        <p:spPr>
          <a:xfrm rot="5400000">
            <a:off x="8284430" y="3802208"/>
            <a:ext cx="543208" cy="452674"/>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err="1">
              <a:solidFill>
                <a:schemeClr val="tx1"/>
              </a:solidFill>
            </a:endParaRPr>
          </a:p>
        </p:txBody>
      </p:sp>
      <p:sp>
        <p:nvSpPr>
          <p:cNvPr id="28" name="CuadroTexto 27">
            <a:extLst>
              <a:ext uri="{FF2B5EF4-FFF2-40B4-BE49-F238E27FC236}">
                <a16:creationId xmlns:a16="http://schemas.microsoft.com/office/drawing/2014/main" id="{828CAD7D-99CA-BF72-F99B-9B7C6059B9AA}"/>
              </a:ext>
            </a:extLst>
          </p:cNvPr>
          <p:cNvSpPr txBox="1"/>
          <p:nvPr/>
        </p:nvSpPr>
        <p:spPr>
          <a:xfrm>
            <a:off x="7363430" y="5999393"/>
            <a:ext cx="2432021" cy="734406"/>
          </a:xfrm>
          <a:prstGeom prst="rect">
            <a:avLst/>
          </a:prstGeom>
          <a:noFill/>
        </p:spPr>
        <p:txBody>
          <a:bodyPr wrap="square">
            <a:spAutoFit/>
          </a:bodyPr>
          <a:lstStyle/>
          <a:p>
            <a:pPr marL="0" marR="0" lvl="0" indent="0" algn="ctr" defTabSz="914400" rtl="0" eaLnBrk="1" fontAlgn="auto" latinLnBrk="0" hangingPunct="1">
              <a:lnSpc>
                <a:spcPct val="155000"/>
              </a:lnSpc>
              <a:spcBef>
                <a:spcPts val="0"/>
              </a:spcBef>
              <a:spcAft>
                <a:spcPts val="0"/>
              </a:spcAft>
              <a:buClr>
                <a:schemeClr val="dk1"/>
              </a:buClr>
              <a:buSzPts val="1100"/>
              <a:buFont typeface="Arial"/>
              <a:buNone/>
              <a:tabLst/>
              <a:defRPr/>
            </a:pPr>
            <a:r>
              <a:rPr lang="es-ES" sz="1400" dirty="0"/>
              <a:t>Genera respuesta a partir del </a:t>
            </a:r>
            <a:r>
              <a:rPr lang="es-ES" sz="1400" dirty="0" err="1"/>
              <a:t>prompt</a:t>
            </a:r>
            <a:r>
              <a:rPr lang="es-ES" sz="1400" dirty="0"/>
              <a:t> enviado </a:t>
            </a:r>
          </a:p>
        </p:txBody>
      </p:sp>
      <p:sp>
        <p:nvSpPr>
          <p:cNvPr id="29" name="Flecha: a la derecha 28">
            <a:extLst>
              <a:ext uri="{FF2B5EF4-FFF2-40B4-BE49-F238E27FC236}">
                <a16:creationId xmlns:a16="http://schemas.microsoft.com/office/drawing/2014/main" id="{E3296BB2-CE18-E392-C0A8-A19153E19075}"/>
              </a:ext>
            </a:extLst>
          </p:cNvPr>
          <p:cNvSpPr/>
          <p:nvPr/>
        </p:nvSpPr>
        <p:spPr>
          <a:xfrm rot="12553107">
            <a:off x="5530444" y="5128791"/>
            <a:ext cx="1506609" cy="452674"/>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err="1">
              <a:solidFill>
                <a:schemeClr val="tx1"/>
              </a:solidFill>
            </a:endParaRPr>
          </a:p>
        </p:txBody>
      </p:sp>
      <p:pic>
        <p:nvPicPr>
          <p:cNvPr id="30" name="Picture 6" descr="Imagen que contiene Texto&#10;&#10;Descripción generada automáticamente">
            <a:extLst>
              <a:ext uri="{FF2B5EF4-FFF2-40B4-BE49-F238E27FC236}">
                <a16:creationId xmlns:a16="http://schemas.microsoft.com/office/drawing/2014/main" id="{7BF21D05-C3CC-5F08-79DE-8178911475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8779" y="906733"/>
            <a:ext cx="578809" cy="710558"/>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id="{F5149A3B-A66A-679D-DC83-A144F187ADB2}"/>
              </a:ext>
            </a:extLst>
          </p:cNvPr>
          <p:cNvSpPr txBox="1"/>
          <p:nvPr/>
        </p:nvSpPr>
        <p:spPr>
          <a:xfrm rot="19931738">
            <a:off x="4232662" y="1383569"/>
            <a:ext cx="3307290" cy="475258"/>
          </a:xfrm>
          <a:prstGeom prst="rect">
            <a:avLst/>
          </a:prstGeom>
          <a:noFill/>
        </p:spPr>
        <p:txBody>
          <a:bodyPr wrap="square">
            <a:spAutoFit/>
          </a:bodyPr>
          <a:lstStyle/>
          <a:p>
            <a:pPr marL="0" marR="0" lvl="0" indent="0" algn="ctr" defTabSz="914400" rtl="0" eaLnBrk="1" fontAlgn="auto" latinLnBrk="0" hangingPunct="1">
              <a:lnSpc>
                <a:spcPct val="155000"/>
              </a:lnSpc>
              <a:spcBef>
                <a:spcPts val="0"/>
              </a:spcBef>
              <a:spcAft>
                <a:spcPts val="0"/>
              </a:spcAft>
              <a:buClr>
                <a:schemeClr val="dk1"/>
              </a:buClr>
              <a:buSzPts val="1100"/>
              <a:buFont typeface="Arial"/>
              <a:buNone/>
              <a:tabLst/>
              <a:defRPr/>
            </a:pPr>
            <a:r>
              <a:rPr lang="es-ES" dirty="0"/>
              <a:t>Busca información</a:t>
            </a:r>
          </a:p>
        </p:txBody>
      </p:sp>
      <p:sp>
        <p:nvSpPr>
          <p:cNvPr id="32" name="CuadroTexto 31">
            <a:extLst>
              <a:ext uri="{FF2B5EF4-FFF2-40B4-BE49-F238E27FC236}">
                <a16:creationId xmlns:a16="http://schemas.microsoft.com/office/drawing/2014/main" id="{D4207440-5083-D87F-066E-C7B8DBAF95CA}"/>
              </a:ext>
            </a:extLst>
          </p:cNvPr>
          <p:cNvSpPr txBox="1"/>
          <p:nvPr/>
        </p:nvSpPr>
        <p:spPr>
          <a:xfrm rot="1803697">
            <a:off x="3968945" y="5308912"/>
            <a:ext cx="2999241" cy="938719"/>
          </a:xfrm>
          <a:prstGeom prst="rect">
            <a:avLst/>
          </a:prstGeom>
          <a:noFill/>
        </p:spPr>
        <p:txBody>
          <a:bodyPr wrap="square" lIns="91440" tIns="45720" rIns="91440" bIns="45720" anchor="t">
            <a:spAutoFit/>
          </a:bodyPr>
          <a:lstStyle/>
          <a:p>
            <a:pPr algn="ctr">
              <a:buClr>
                <a:schemeClr val="dk1"/>
              </a:buClr>
              <a:buSzPts val="1100"/>
              <a:defRPr/>
            </a:pPr>
            <a:r>
              <a:rPr lang="es-ES" sz="1100" dirty="0"/>
              <a:t>Respuesta al usuario en</a:t>
            </a:r>
            <a:r>
              <a:rPr lang="es-ES" sz="1100" b="1" dirty="0"/>
              <a:t> segundos, con posibles causas</a:t>
            </a:r>
          </a:p>
          <a:p>
            <a:pPr algn="ctr">
              <a:buClr>
                <a:schemeClr val="dk1"/>
              </a:buClr>
              <a:buSzPts val="1100"/>
              <a:defRPr/>
            </a:pPr>
            <a:r>
              <a:rPr lang="es-ES" sz="1100" dirty="0"/>
              <a:t>Conexiones sueltas o corroídas en el sistema eléctrico del motor pueden causar una pérdida momentánea de energía</a:t>
            </a:r>
            <a:endParaRPr lang="es-ES" sz="2400" dirty="0"/>
          </a:p>
        </p:txBody>
      </p:sp>
      <p:pic>
        <p:nvPicPr>
          <p:cNvPr id="34" name="Picture 2" descr="994K | Relianz Mining Solutions">
            <a:extLst>
              <a:ext uri="{FF2B5EF4-FFF2-40B4-BE49-F238E27FC236}">
                <a16:creationId xmlns:a16="http://schemas.microsoft.com/office/drawing/2014/main" id="{FDE35512-A208-7C1C-0251-FE369E9ED0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021" y="2646253"/>
            <a:ext cx="2119746" cy="14131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Imagen que contiene Texto&#10;&#10;Descripción generada automáticamente">
            <a:extLst>
              <a:ext uri="{FF2B5EF4-FFF2-40B4-BE49-F238E27FC236}">
                <a16:creationId xmlns:a16="http://schemas.microsoft.com/office/drawing/2014/main" id="{0C591F23-DF9C-471D-1462-A120E39FE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9147" y="1047101"/>
            <a:ext cx="578809" cy="71055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n que contiene Texto&#10;&#10;Descripción generada automáticamente">
            <a:extLst>
              <a:ext uri="{FF2B5EF4-FFF2-40B4-BE49-F238E27FC236}">
                <a16:creationId xmlns:a16="http://schemas.microsoft.com/office/drawing/2014/main" id="{88EF0FAC-6C6A-ACAA-7412-CA3498A6E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9515" y="1187469"/>
            <a:ext cx="578809" cy="71055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Imagen que contiene Texto&#10;&#10;Descripción generada automáticamente">
            <a:extLst>
              <a:ext uri="{FF2B5EF4-FFF2-40B4-BE49-F238E27FC236}">
                <a16:creationId xmlns:a16="http://schemas.microsoft.com/office/drawing/2014/main" id="{37D105DC-7090-8A94-82F0-AA2D61ACA5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9884" y="1327838"/>
            <a:ext cx="578809" cy="7105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n que contiene Texto&#10;&#10;Descripción generada automáticamente">
            <a:extLst>
              <a:ext uri="{FF2B5EF4-FFF2-40B4-BE49-F238E27FC236}">
                <a16:creationId xmlns:a16="http://schemas.microsoft.com/office/drawing/2014/main" id="{D63A6B9C-8411-4676-83E4-1C005EA659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0252" y="1468206"/>
            <a:ext cx="578809" cy="71055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Imagen que contiene Texto&#10;&#10;Descripción generada automáticamente">
            <a:extLst>
              <a:ext uri="{FF2B5EF4-FFF2-40B4-BE49-F238E27FC236}">
                <a16:creationId xmlns:a16="http://schemas.microsoft.com/office/drawing/2014/main" id="{3130F16A-B4AD-2218-5AD1-EFE4751CD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0621" y="1608575"/>
            <a:ext cx="578809" cy="71055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magen que contiene Texto&#10;&#10;Descripción generada automáticamente">
            <a:extLst>
              <a:ext uri="{FF2B5EF4-FFF2-40B4-BE49-F238E27FC236}">
                <a16:creationId xmlns:a16="http://schemas.microsoft.com/office/drawing/2014/main" id="{5EDAC80C-9DB7-EECC-078B-8C2370FA4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0989" y="1748943"/>
            <a:ext cx="578809" cy="710558"/>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n 40">
            <a:extLst>
              <a:ext uri="{FF2B5EF4-FFF2-40B4-BE49-F238E27FC236}">
                <a16:creationId xmlns:a16="http://schemas.microsoft.com/office/drawing/2014/main" id="{B49ADCFF-0775-1148-387A-60D1974F0BE6}"/>
              </a:ext>
            </a:extLst>
          </p:cNvPr>
          <p:cNvPicPr>
            <a:picLocks noChangeAspect="1"/>
          </p:cNvPicPr>
          <p:nvPr/>
        </p:nvPicPr>
        <p:blipFill>
          <a:blip r:embed="rId7"/>
          <a:stretch>
            <a:fillRect/>
          </a:stretch>
        </p:blipFill>
        <p:spPr>
          <a:xfrm>
            <a:off x="7239311" y="860379"/>
            <a:ext cx="2602510" cy="1487149"/>
          </a:xfrm>
          <a:prstGeom prst="rect">
            <a:avLst/>
          </a:prstGeom>
        </p:spPr>
      </p:pic>
      <p:pic>
        <p:nvPicPr>
          <p:cNvPr id="43" name="Imagen 42">
            <a:extLst>
              <a:ext uri="{FF2B5EF4-FFF2-40B4-BE49-F238E27FC236}">
                <a16:creationId xmlns:a16="http://schemas.microsoft.com/office/drawing/2014/main" id="{E55719C3-3F65-3165-9049-F2F18A97E396}"/>
              </a:ext>
            </a:extLst>
          </p:cNvPr>
          <p:cNvPicPr>
            <a:picLocks noChangeAspect="1"/>
          </p:cNvPicPr>
          <p:nvPr/>
        </p:nvPicPr>
        <p:blipFill>
          <a:blip r:embed="rId8"/>
          <a:stretch>
            <a:fillRect/>
          </a:stretch>
        </p:blipFill>
        <p:spPr>
          <a:xfrm>
            <a:off x="3466190" y="2523633"/>
            <a:ext cx="3362870" cy="1921640"/>
          </a:xfrm>
          <a:prstGeom prst="rect">
            <a:avLst/>
          </a:prstGeom>
        </p:spPr>
      </p:pic>
      <p:pic>
        <p:nvPicPr>
          <p:cNvPr id="45" name="Imagen 44">
            <a:extLst>
              <a:ext uri="{FF2B5EF4-FFF2-40B4-BE49-F238E27FC236}">
                <a16:creationId xmlns:a16="http://schemas.microsoft.com/office/drawing/2014/main" id="{A45AB4A4-981E-DA4B-22B2-A9F0AB1A4F9D}"/>
              </a:ext>
            </a:extLst>
          </p:cNvPr>
          <p:cNvPicPr>
            <a:picLocks noChangeAspect="1"/>
          </p:cNvPicPr>
          <p:nvPr/>
        </p:nvPicPr>
        <p:blipFill>
          <a:blip r:embed="rId9"/>
          <a:stretch>
            <a:fillRect/>
          </a:stretch>
        </p:blipFill>
        <p:spPr>
          <a:xfrm>
            <a:off x="7239311" y="4357407"/>
            <a:ext cx="2602510" cy="1487149"/>
          </a:xfrm>
          <a:prstGeom prst="rect">
            <a:avLst/>
          </a:prstGeom>
        </p:spPr>
      </p:pic>
      <p:sp>
        <p:nvSpPr>
          <p:cNvPr id="46" name="CuadroTexto 45">
            <a:extLst>
              <a:ext uri="{FF2B5EF4-FFF2-40B4-BE49-F238E27FC236}">
                <a16:creationId xmlns:a16="http://schemas.microsoft.com/office/drawing/2014/main" id="{92125072-F7AC-6990-216A-6CC0C4DB0460}"/>
              </a:ext>
            </a:extLst>
          </p:cNvPr>
          <p:cNvSpPr txBox="1"/>
          <p:nvPr/>
        </p:nvSpPr>
        <p:spPr>
          <a:xfrm>
            <a:off x="9981675" y="4905256"/>
            <a:ext cx="1678187" cy="390171"/>
          </a:xfrm>
          <a:prstGeom prst="rect">
            <a:avLst/>
          </a:prstGeom>
          <a:noFill/>
        </p:spPr>
        <p:txBody>
          <a:bodyPr wrap="square">
            <a:spAutoFit/>
          </a:bodyPr>
          <a:lstStyle/>
          <a:p>
            <a:pPr marL="0" marR="0" lvl="0" indent="0" defTabSz="914400" rtl="0" eaLnBrk="1" fontAlgn="auto" latinLnBrk="0" hangingPunct="1">
              <a:lnSpc>
                <a:spcPct val="155000"/>
              </a:lnSpc>
              <a:spcBef>
                <a:spcPts val="0"/>
              </a:spcBef>
              <a:spcAft>
                <a:spcPts val="0"/>
              </a:spcAft>
              <a:buClr>
                <a:schemeClr val="dk1"/>
              </a:buClr>
              <a:buSzPts val="1100"/>
              <a:buFont typeface="Arial"/>
              <a:buNone/>
              <a:tabLst/>
              <a:defRPr/>
            </a:pPr>
            <a:r>
              <a:rPr lang="es-ES" sz="1400" dirty="0"/>
              <a:t>IA Generativa</a:t>
            </a:r>
          </a:p>
        </p:txBody>
      </p:sp>
      <p:sp>
        <p:nvSpPr>
          <p:cNvPr id="47" name="CuadroTexto 46">
            <a:extLst>
              <a:ext uri="{FF2B5EF4-FFF2-40B4-BE49-F238E27FC236}">
                <a16:creationId xmlns:a16="http://schemas.microsoft.com/office/drawing/2014/main" id="{F9CB2A93-3618-E1AB-30FB-07C88DEE1E55}"/>
              </a:ext>
            </a:extLst>
          </p:cNvPr>
          <p:cNvSpPr txBox="1"/>
          <p:nvPr/>
        </p:nvSpPr>
        <p:spPr>
          <a:xfrm>
            <a:off x="4309327" y="4396569"/>
            <a:ext cx="1678187" cy="390171"/>
          </a:xfrm>
          <a:prstGeom prst="rect">
            <a:avLst/>
          </a:prstGeom>
          <a:noFill/>
        </p:spPr>
        <p:txBody>
          <a:bodyPr wrap="square">
            <a:spAutoFit/>
          </a:bodyPr>
          <a:lstStyle/>
          <a:p>
            <a:pPr marL="0" marR="0" lvl="0" indent="0" algn="ctr" defTabSz="914400" rtl="0" eaLnBrk="1" fontAlgn="auto" latinLnBrk="0" hangingPunct="1">
              <a:lnSpc>
                <a:spcPct val="155000"/>
              </a:lnSpc>
              <a:spcBef>
                <a:spcPts val="0"/>
              </a:spcBef>
              <a:spcAft>
                <a:spcPts val="0"/>
              </a:spcAft>
              <a:buClr>
                <a:schemeClr val="dk1"/>
              </a:buClr>
              <a:buSzPts val="1100"/>
              <a:buFont typeface="Arial"/>
              <a:buNone/>
              <a:tabLst/>
              <a:defRPr/>
            </a:pPr>
            <a:r>
              <a:rPr lang="es-ES" sz="1400" dirty="0" err="1"/>
              <a:t>Chatbot</a:t>
            </a:r>
            <a:endParaRPr lang="es-ES" sz="1400" dirty="0"/>
          </a:p>
        </p:txBody>
      </p:sp>
    </p:spTree>
    <p:extLst>
      <p:ext uri="{BB962C8B-B14F-4D97-AF65-F5344CB8AC3E}">
        <p14:creationId xmlns:p14="http://schemas.microsoft.com/office/powerpoint/2010/main" val="10135672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down)">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down)">
                                      <p:cBhvr>
                                        <p:cTn id="76" dur="500"/>
                                        <p:tgtEl>
                                          <p:spTgt spid="4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down)">
                                      <p:cBhvr>
                                        <p:cTn id="81" dur="500"/>
                                        <p:tgtEl>
                                          <p:spTgt spid="28"/>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wipe(down)">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9" grpId="0" animBg="1"/>
      <p:bldP spid="24" grpId="0"/>
      <p:bldP spid="26" grpId="0"/>
      <p:bldP spid="27" grpId="0" animBg="1"/>
      <p:bldP spid="28" grpId="0"/>
      <p:bldP spid="29" grpId="0" animBg="1"/>
      <p:bldP spid="31" grpId="0"/>
      <p:bldP spid="32"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5B65-64C0-3AEE-02AF-BDD5576E8295}"/>
            </a:ext>
          </a:extLst>
        </p:cNvPr>
        <p:cNvGrpSpPr/>
        <p:nvPr/>
      </p:nvGrpSpPr>
      <p:grpSpPr>
        <a:xfrm>
          <a:off x="0" y="0"/>
          <a:ext cx="0" cy="0"/>
          <a:chOff x="0" y="0"/>
          <a:chExt cx="0" cy="0"/>
        </a:xfrm>
      </p:grpSpPr>
      <p:sp>
        <p:nvSpPr>
          <p:cNvPr id="20" name="Circular 19">
            <a:extLst>
              <a:ext uri="{FF2B5EF4-FFF2-40B4-BE49-F238E27FC236}">
                <a16:creationId xmlns:a16="http://schemas.microsoft.com/office/drawing/2014/main" id="{04B02273-B27F-006B-38E2-089BDBE9E964}"/>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498BB101-BD2A-38F6-31CF-3988FD2C73AE}"/>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17" name="Imagen 16">
            <a:extLst>
              <a:ext uri="{FF2B5EF4-FFF2-40B4-BE49-F238E27FC236}">
                <a16:creationId xmlns:a16="http://schemas.microsoft.com/office/drawing/2014/main" id="{FD8A76B3-9F6C-3662-BFC6-10DE1BC7E339}"/>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5" name="Title 3">
            <a:extLst>
              <a:ext uri="{FF2B5EF4-FFF2-40B4-BE49-F238E27FC236}">
                <a16:creationId xmlns:a16="http://schemas.microsoft.com/office/drawing/2014/main" id="{D95BD629-3C40-D4B2-3D74-0EA346466530}"/>
              </a:ext>
            </a:extLst>
          </p:cNvPr>
          <p:cNvSpPr txBox="1">
            <a:spLocks/>
          </p:cNvSpPr>
          <p:nvPr/>
        </p:nvSpPr>
        <p:spPr>
          <a:xfrm>
            <a:off x="552686" y="102598"/>
            <a:ext cx="10351288" cy="882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b="1" dirty="0">
                <a:solidFill>
                  <a:srgbClr val="3FB2B2"/>
                </a:solidFill>
                <a:latin typeface="Poppins" pitchFamily="2" charset="77"/>
                <a:cs typeface="Poppins" pitchFamily="2" charset="77"/>
              </a:rPr>
              <a:t>Chatbot de Análisis de fallas de equipos pesados</a:t>
            </a:r>
          </a:p>
        </p:txBody>
      </p:sp>
      <p:pic>
        <p:nvPicPr>
          <p:cNvPr id="3" name="Imagen 2">
            <a:extLst>
              <a:ext uri="{FF2B5EF4-FFF2-40B4-BE49-F238E27FC236}">
                <a16:creationId xmlns:a16="http://schemas.microsoft.com/office/drawing/2014/main" id="{E7A2F34C-3491-B139-9EA9-DF64C76775EF}"/>
              </a:ext>
            </a:extLst>
          </p:cNvPr>
          <p:cNvPicPr>
            <a:picLocks noChangeAspect="1"/>
          </p:cNvPicPr>
          <p:nvPr/>
        </p:nvPicPr>
        <p:blipFill>
          <a:blip r:embed="rId5"/>
          <a:stretch>
            <a:fillRect/>
          </a:stretch>
        </p:blipFill>
        <p:spPr>
          <a:xfrm>
            <a:off x="1094374" y="1016842"/>
            <a:ext cx="9267912" cy="5274723"/>
          </a:xfrm>
          <a:prstGeom prst="rect">
            <a:avLst/>
          </a:prstGeom>
          <a:ln>
            <a:solidFill>
              <a:schemeClr val="accent1"/>
            </a:solidFill>
          </a:ln>
        </p:spPr>
      </p:pic>
    </p:spTree>
    <p:extLst>
      <p:ext uri="{BB962C8B-B14F-4D97-AF65-F5344CB8AC3E}">
        <p14:creationId xmlns:p14="http://schemas.microsoft.com/office/powerpoint/2010/main" val="24821475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5025B65-64C0-3AEE-02AF-BDD5576E8295}"/>
            </a:ext>
          </a:extLst>
        </p:cNvPr>
        <p:cNvGrpSpPr/>
        <p:nvPr/>
      </p:nvGrpSpPr>
      <p:grpSpPr>
        <a:xfrm>
          <a:off x="0" y="0"/>
          <a:ext cx="0" cy="0"/>
          <a:chOff x="0" y="0"/>
          <a:chExt cx="0" cy="0"/>
        </a:xfrm>
      </p:grpSpPr>
      <p:sp>
        <p:nvSpPr>
          <p:cNvPr id="20" name="Circular 19">
            <a:extLst>
              <a:ext uri="{FF2B5EF4-FFF2-40B4-BE49-F238E27FC236}">
                <a16:creationId xmlns:a16="http://schemas.microsoft.com/office/drawing/2014/main" id="{04B02273-B27F-006B-38E2-089BDBE9E964}"/>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498BB101-BD2A-38F6-31CF-3988FD2C73AE}"/>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17" name="Imagen 16">
            <a:extLst>
              <a:ext uri="{FF2B5EF4-FFF2-40B4-BE49-F238E27FC236}">
                <a16:creationId xmlns:a16="http://schemas.microsoft.com/office/drawing/2014/main" id="{FD8A76B3-9F6C-3662-BFC6-10DE1BC7E339}"/>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5" name="Title 3">
            <a:extLst>
              <a:ext uri="{FF2B5EF4-FFF2-40B4-BE49-F238E27FC236}">
                <a16:creationId xmlns:a16="http://schemas.microsoft.com/office/drawing/2014/main" id="{D95BD629-3C40-D4B2-3D74-0EA346466530}"/>
              </a:ext>
            </a:extLst>
          </p:cNvPr>
          <p:cNvSpPr txBox="1">
            <a:spLocks/>
          </p:cNvSpPr>
          <p:nvPr/>
        </p:nvSpPr>
        <p:spPr>
          <a:xfrm>
            <a:off x="461246" y="133078"/>
            <a:ext cx="2345208" cy="25889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b="1">
                <a:solidFill>
                  <a:srgbClr val="3FB2B2"/>
                </a:solidFill>
                <a:latin typeface="Poppins" pitchFamily="2" charset="77"/>
                <a:cs typeface="Poppins" pitchFamily="2" charset="77"/>
              </a:rPr>
              <a:t>Chatbot Análisis de fallas de equipos pesados</a:t>
            </a:r>
          </a:p>
        </p:txBody>
      </p:sp>
      <p:pic>
        <p:nvPicPr>
          <p:cNvPr id="2" name="Imagen 1" descr="Texto&#10;&#10;Descripción generada automáticamente">
            <a:extLst>
              <a:ext uri="{FF2B5EF4-FFF2-40B4-BE49-F238E27FC236}">
                <a16:creationId xmlns:a16="http://schemas.microsoft.com/office/drawing/2014/main" id="{C38AA3F6-4A5F-62FE-93B3-CDC20006F9DC}"/>
              </a:ext>
            </a:extLst>
          </p:cNvPr>
          <p:cNvPicPr>
            <a:picLocks noChangeAspect="1"/>
          </p:cNvPicPr>
          <p:nvPr/>
        </p:nvPicPr>
        <p:blipFill>
          <a:blip r:embed="rId5"/>
          <a:stretch>
            <a:fillRect/>
          </a:stretch>
        </p:blipFill>
        <p:spPr>
          <a:xfrm>
            <a:off x="3477895" y="369888"/>
            <a:ext cx="5581650" cy="5996305"/>
          </a:xfrm>
          <a:prstGeom prst="rect">
            <a:avLst/>
          </a:prstGeom>
        </p:spPr>
      </p:pic>
    </p:spTree>
    <p:extLst>
      <p:ext uri="{BB962C8B-B14F-4D97-AF65-F5344CB8AC3E}">
        <p14:creationId xmlns:p14="http://schemas.microsoft.com/office/powerpoint/2010/main" val="9996326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5B65-64C0-3AEE-02AF-BDD5576E8295}"/>
            </a:ext>
          </a:extLst>
        </p:cNvPr>
        <p:cNvGrpSpPr/>
        <p:nvPr/>
      </p:nvGrpSpPr>
      <p:grpSpPr>
        <a:xfrm>
          <a:off x="0" y="0"/>
          <a:ext cx="0" cy="0"/>
          <a:chOff x="0" y="0"/>
          <a:chExt cx="0" cy="0"/>
        </a:xfrm>
      </p:grpSpPr>
      <p:sp>
        <p:nvSpPr>
          <p:cNvPr id="20" name="Circular 19">
            <a:extLst>
              <a:ext uri="{FF2B5EF4-FFF2-40B4-BE49-F238E27FC236}">
                <a16:creationId xmlns:a16="http://schemas.microsoft.com/office/drawing/2014/main" id="{04B02273-B27F-006B-38E2-089BDBE9E964}"/>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498BB101-BD2A-38F6-31CF-3988FD2C73AE}"/>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17" name="Imagen 16">
            <a:extLst>
              <a:ext uri="{FF2B5EF4-FFF2-40B4-BE49-F238E27FC236}">
                <a16:creationId xmlns:a16="http://schemas.microsoft.com/office/drawing/2014/main" id="{FD8A76B3-9F6C-3662-BFC6-10DE1BC7E339}"/>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5" name="Title 3">
            <a:extLst>
              <a:ext uri="{FF2B5EF4-FFF2-40B4-BE49-F238E27FC236}">
                <a16:creationId xmlns:a16="http://schemas.microsoft.com/office/drawing/2014/main" id="{D95BD629-3C40-D4B2-3D74-0EA346466530}"/>
              </a:ext>
            </a:extLst>
          </p:cNvPr>
          <p:cNvSpPr txBox="1">
            <a:spLocks/>
          </p:cNvSpPr>
          <p:nvPr/>
        </p:nvSpPr>
        <p:spPr>
          <a:xfrm>
            <a:off x="552686" y="102598"/>
            <a:ext cx="10351288" cy="882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b="1">
                <a:solidFill>
                  <a:srgbClr val="3FB2B2"/>
                </a:solidFill>
                <a:latin typeface="Poppins" pitchFamily="2" charset="77"/>
                <a:cs typeface="Poppins" pitchFamily="2" charset="77"/>
              </a:rPr>
              <a:t>Ventajas de las iniciativas desarrolladas</a:t>
            </a:r>
          </a:p>
        </p:txBody>
      </p:sp>
      <p:sp>
        <p:nvSpPr>
          <p:cNvPr id="2" name="Rectángulo 1">
            <a:extLst>
              <a:ext uri="{FF2B5EF4-FFF2-40B4-BE49-F238E27FC236}">
                <a16:creationId xmlns:a16="http://schemas.microsoft.com/office/drawing/2014/main" id="{3023FFA1-D8F6-D2B7-C1A4-72F8BA2454A7}"/>
              </a:ext>
            </a:extLst>
          </p:cNvPr>
          <p:cNvSpPr/>
          <p:nvPr/>
        </p:nvSpPr>
        <p:spPr>
          <a:xfrm>
            <a:off x="1918461" y="1685631"/>
            <a:ext cx="2391103" cy="882077"/>
          </a:xfrm>
          <a:prstGeom prst="rect">
            <a:avLst/>
          </a:prstGeom>
          <a:solidFill>
            <a:schemeClr val="accent2"/>
          </a:solidFill>
          <a:ln>
            <a:solidFill>
              <a:srgbClr val="3FB2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prstClr val="white"/>
                </a:solidFill>
                <a:effectLst/>
                <a:uLnTx/>
                <a:uFillTx/>
                <a:latin typeface="Calibri" panose="020F0502020204030204"/>
                <a:ea typeface="+mn-ea"/>
                <a:cs typeface="+mn-cs"/>
              </a:rPr>
              <a:t>Aumento de la productividad</a:t>
            </a:r>
            <a:endParaRPr kumimoji="0" lang="es-P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ángulo 5">
            <a:extLst>
              <a:ext uri="{FF2B5EF4-FFF2-40B4-BE49-F238E27FC236}">
                <a16:creationId xmlns:a16="http://schemas.microsoft.com/office/drawing/2014/main" id="{238059CE-B2B1-149D-5B5A-504C75BD4AD7}"/>
              </a:ext>
            </a:extLst>
          </p:cNvPr>
          <p:cNvSpPr/>
          <p:nvPr/>
        </p:nvSpPr>
        <p:spPr>
          <a:xfrm>
            <a:off x="6338061" y="1685630"/>
            <a:ext cx="5160256" cy="882077"/>
          </a:xfrm>
          <a:prstGeom prst="rect">
            <a:avLst/>
          </a:prstGeom>
          <a:solidFill>
            <a:schemeClr val="accent2"/>
          </a:solidFill>
          <a:ln>
            <a:solidFill>
              <a:srgbClr val="3FB2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prstClr val="white"/>
                </a:solidFill>
                <a:effectLst/>
                <a:uLnTx/>
                <a:uFillTx/>
                <a:latin typeface="Calibri" panose="020F0502020204030204"/>
                <a:ea typeface="+mn-ea"/>
                <a:cs typeface="+mn-cs"/>
              </a:rPr>
              <a:t>Nos permite centrarnos en actividades más estratégicas</a:t>
            </a:r>
            <a:endParaRPr kumimoji="0" lang="es-P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ángulo 6">
            <a:extLst>
              <a:ext uri="{FF2B5EF4-FFF2-40B4-BE49-F238E27FC236}">
                <a16:creationId xmlns:a16="http://schemas.microsoft.com/office/drawing/2014/main" id="{47D81847-3B38-D9CB-E337-F94F1DA55641}"/>
              </a:ext>
            </a:extLst>
          </p:cNvPr>
          <p:cNvSpPr/>
          <p:nvPr/>
        </p:nvSpPr>
        <p:spPr>
          <a:xfrm>
            <a:off x="4309564" y="2987961"/>
            <a:ext cx="3252629" cy="882077"/>
          </a:xfrm>
          <a:prstGeom prst="rect">
            <a:avLst/>
          </a:prstGeom>
          <a:solidFill>
            <a:schemeClr val="accent2"/>
          </a:solidFill>
          <a:ln>
            <a:solidFill>
              <a:srgbClr val="3FB2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prstClr val="white"/>
                </a:solidFill>
                <a:effectLst/>
                <a:uLnTx/>
                <a:uFillTx/>
                <a:latin typeface="Calibri" panose="020F0502020204030204"/>
                <a:ea typeface="+mn-ea"/>
                <a:cs typeface="+mn-cs"/>
              </a:rPr>
              <a:t>Tiempo para innovar y pensar</a:t>
            </a:r>
            <a:endParaRPr kumimoji="0" lang="es-P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ángulo 8">
            <a:extLst>
              <a:ext uri="{FF2B5EF4-FFF2-40B4-BE49-F238E27FC236}">
                <a16:creationId xmlns:a16="http://schemas.microsoft.com/office/drawing/2014/main" id="{D035151D-856E-472D-71BD-6A9F896F3F4F}"/>
              </a:ext>
            </a:extLst>
          </p:cNvPr>
          <p:cNvSpPr/>
          <p:nvPr/>
        </p:nvSpPr>
        <p:spPr>
          <a:xfrm>
            <a:off x="2081372" y="4290292"/>
            <a:ext cx="3252629" cy="882077"/>
          </a:xfrm>
          <a:prstGeom prst="rect">
            <a:avLst/>
          </a:prstGeom>
          <a:solidFill>
            <a:schemeClr val="accent2"/>
          </a:solidFill>
          <a:ln>
            <a:solidFill>
              <a:srgbClr val="3FB2B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defRPr/>
            </a:pPr>
            <a:r>
              <a:rPr kumimoji="0" lang="es-ES" sz="2400" b="0" i="0" u="none" strike="noStrike" kern="1200" cap="none" spc="0" normalizeH="0" baseline="0" noProof="0">
                <a:ln>
                  <a:noFill/>
                </a:ln>
                <a:solidFill>
                  <a:prstClr val="white"/>
                </a:solidFill>
                <a:effectLst/>
                <a:uLnTx/>
                <a:uFillTx/>
                <a:latin typeface="Calibri" panose="020F0502020204030204"/>
                <a:ea typeface="+mn-ea"/>
                <a:cs typeface="+mn-cs"/>
              </a:rPr>
              <a:t>Satisfacción</a:t>
            </a:r>
            <a:r>
              <a:rPr lang="es-ES" sz="2400">
                <a:solidFill>
                  <a:prstClr val="white"/>
                </a:solidFill>
                <a:latin typeface="Calibri" panose="020F0502020204030204"/>
              </a:rPr>
              <a:t> y bienestar</a:t>
            </a:r>
            <a:r>
              <a:rPr kumimoji="0" lang="es-ES" sz="2400" b="0" i="0" u="none" strike="noStrike" kern="1200" cap="none" spc="0" normalizeH="0" baseline="0" noProof="0">
                <a:ln>
                  <a:noFill/>
                </a:ln>
                <a:solidFill>
                  <a:prstClr val="white"/>
                </a:solidFill>
                <a:effectLst/>
                <a:uLnTx/>
                <a:uFillTx/>
                <a:latin typeface="Calibri" panose="020F0502020204030204"/>
                <a:ea typeface="+mn-ea"/>
                <a:cs typeface="+mn-cs"/>
              </a:rPr>
              <a:t> del equipo</a:t>
            </a:r>
            <a:endParaRPr kumimoji="0" lang="es-P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ángulo 9">
            <a:extLst>
              <a:ext uri="{FF2B5EF4-FFF2-40B4-BE49-F238E27FC236}">
                <a16:creationId xmlns:a16="http://schemas.microsoft.com/office/drawing/2014/main" id="{0CADDFD7-F86E-7EDF-7570-F1AAF253F842}"/>
              </a:ext>
            </a:extLst>
          </p:cNvPr>
          <p:cNvSpPr/>
          <p:nvPr/>
        </p:nvSpPr>
        <p:spPr>
          <a:xfrm>
            <a:off x="7700136" y="4290291"/>
            <a:ext cx="3252629" cy="882077"/>
          </a:xfrm>
          <a:prstGeom prst="rect">
            <a:avLst/>
          </a:prstGeom>
          <a:solidFill>
            <a:schemeClr val="accent2"/>
          </a:solidFill>
          <a:ln>
            <a:solidFill>
              <a:srgbClr val="3FB2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prstClr val="white"/>
                </a:solidFill>
                <a:effectLst/>
                <a:uLnTx/>
                <a:uFillTx/>
                <a:latin typeface="Calibri" panose="020F0502020204030204"/>
                <a:ea typeface="+mn-ea"/>
                <a:cs typeface="+mn-cs"/>
              </a:rPr>
              <a:t>Disponibilidad de la herramienta 24*7</a:t>
            </a:r>
            <a:endParaRPr kumimoji="0" lang="es-PE"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2">
            <a:extLst>
              <a:ext uri="{FF2B5EF4-FFF2-40B4-BE49-F238E27FC236}">
                <a16:creationId xmlns:a16="http://schemas.microsoft.com/office/drawing/2014/main" id="{16C944AD-1220-B5D5-BCD8-B0E3D90820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083" y="1560764"/>
            <a:ext cx="1056289" cy="10562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3D206872-0306-ACE4-BCE6-6A77277572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083" y="4050027"/>
            <a:ext cx="1247209" cy="12472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DCD69BEF-00E4-36C2-0211-0938E16D7A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7344" y="4198223"/>
            <a:ext cx="1050638" cy="10506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A7FFE222-00A6-67D0-04B4-4BA6434247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7686" y="2910624"/>
            <a:ext cx="1036750" cy="10367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a:extLst>
              <a:ext uri="{FF2B5EF4-FFF2-40B4-BE49-F238E27FC236}">
                <a16:creationId xmlns:a16="http://schemas.microsoft.com/office/drawing/2014/main" id="{915DDDC7-7EFD-85B3-A347-1990BA2F18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1" y="1606836"/>
            <a:ext cx="1050638" cy="1050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1723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5B65-64C0-3AEE-02AF-BDD5576E8295}"/>
            </a:ext>
          </a:extLst>
        </p:cNvPr>
        <p:cNvGrpSpPr/>
        <p:nvPr/>
      </p:nvGrpSpPr>
      <p:grpSpPr>
        <a:xfrm>
          <a:off x="0" y="0"/>
          <a:ext cx="0" cy="0"/>
          <a:chOff x="0" y="0"/>
          <a:chExt cx="0" cy="0"/>
        </a:xfrm>
      </p:grpSpPr>
      <p:sp>
        <p:nvSpPr>
          <p:cNvPr id="20" name="Circular 19">
            <a:extLst>
              <a:ext uri="{FF2B5EF4-FFF2-40B4-BE49-F238E27FC236}">
                <a16:creationId xmlns:a16="http://schemas.microsoft.com/office/drawing/2014/main" id="{04B02273-B27F-006B-38E2-089BDBE9E964}"/>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498BB101-BD2A-38F6-31CF-3988FD2C73AE}"/>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17" name="Imagen 16">
            <a:extLst>
              <a:ext uri="{FF2B5EF4-FFF2-40B4-BE49-F238E27FC236}">
                <a16:creationId xmlns:a16="http://schemas.microsoft.com/office/drawing/2014/main" id="{FD8A76B3-9F6C-3662-BFC6-10DE1BC7E339}"/>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5" name="Title 3">
            <a:extLst>
              <a:ext uri="{FF2B5EF4-FFF2-40B4-BE49-F238E27FC236}">
                <a16:creationId xmlns:a16="http://schemas.microsoft.com/office/drawing/2014/main" id="{D95BD629-3C40-D4B2-3D74-0EA346466530}"/>
              </a:ext>
            </a:extLst>
          </p:cNvPr>
          <p:cNvSpPr txBox="1">
            <a:spLocks/>
          </p:cNvSpPr>
          <p:nvPr/>
        </p:nvSpPr>
        <p:spPr>
          <a:xfrm>
            <a:off x="552686" y="102598"/>
            <a:ext cx="10351288" cy="882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b="1" dirty="0">
                <a:solidFill>
                  <a:srgbClr val="3FB2B2"/>
                </a:solidFill>
                <a:latin typeface="Poppins" pitchFamily="2" charset="77"/>
                <a:cs typeface="Poppins" pitchFamily="2" charset="77"/>
              </a:rPr>
              <a:t>Recomendaciones</a:t>
            </a:r>
          </a:p>
        </p:txBody>
      </p:sp>
      <p:sp>
        <p:nvSpPr>
          <p:cNvPr id="3" name="Content Placeholder 2">
            <a:extLst>
              <a:ext uri="{FF2B5EF4-FFF2-40B4-BE49-F238E27FC236}">
                <a16:creationId xmlns:a16="http://schemas.microsoft.com/office/drawing/2014/main" id="{FBEC87F9-637E-AAAE-5830-7E2C6EC6EAF3}"/>
              </a:ext>
            </a:extLst>
          </p:cNvPr>
          <p:cNvSpPr>
            <a:spLocks noGrp="1"/>
          </p:cNvSpPr>
          <p:nvPr>
            <p:ph idx="1"/>
          </p:nvPr>
        </p:nvSpPr>
        <p:spPr>
          <a:xfrm>
            <a:off x="506275" y="1073263"/>
            <a:ext cx="10900475" cy="2790981"/>
          </a:xfrm>
        </p:spPr>
        <p:txBody>
          <a:bodyPr>
            <a:normAutofit fontScale="92500" lnSpcReduction="10000"/>
          </a:bodyPr>
          <a:lstStyle/>
          <a:p>
            <a:pPr>
              <a:lnSpc>
                <a:spcPct val="150000"/>
              </a:lnSpc>
            </a:pPr>
            <a:r>
              <a:rPr lang="en-US" sz="2133" dirty="0" err="1"/>
              <a:t>Entender</a:t>
            </a:r>
            <a:r>
              <a:rPr lang="en-US" sz="2133" dirty="0"/>
              <a:t> </a:t>
            </a:r>
            <a:r>
              <a:rPr lang="en-US" sz="2133" dirty="0" err="1"/>
              <a:t>el</a:t>
            </a:r>
            <a:r>
              <a:rPr lang="en-US" sz="2133" dirty="0"/>
              <a:t> </a:t>
            </a:r>
            <a:r>
              <a:rPr lang="en-US" sz="2133" dirty="0" err="1"/>
              <a:t>desafío</a:t>
            </a:r>
            <a:r>
              <a:rPr lang="en-US" sz="2133" dirty="0"/>
              <a:t> a resolver con IA </a:t>
            </a:r>
            <a:r>
              <a:rPr lang="en-US" sz="2133" dirty="0" err="1"/>
              <a:t>Generativa</a:t>
            </a:r>
            <a:r>
              <a:rPr lang="en-US" sz="2133" dirty="0"/>
              <a:t>.</a:t>
            </a:r>
          </a:p>
          <a:p>
            <a:pPr>
              <a:lnSpc>
                <a:spcPct val="150000"/>
              </a:lnSpc>
            </a:pPr>
            <a:r>
              <a:rPr lang="en-US" sz="2133" dirty="0" err="1"/>
              <a:t>Definir</a:t>
            </a:r>
            <a:r>
              <a:rPr lang="en-US" sz="2133" dirty="0"/>
              <a:t> </a:t>
            </a:r>
            <a:r>
              <a:rPr lang="en-US" sz="2133" dirty="0" err="1"/>
              <a:t>claramente</a:t>
            </a:r>
            <a:r>
              <a:rPr lang="en-US" sz="2133" dirty="0"/>
              <a:t> </a:t>
            </a:r>
            <a:r>
              <a:rPr lang="en-US" sz="2133" dirty="0" err="1"/>
              <a:t>el</a:t>
            </a:r>
            <a:r>
              <a:rPr lang="en-US" sz="2133" dirty="0"/>
              <a:t> </a:t>
            </a:r>
            <a:r>
              <a:rPr lang="en-US" sz="2133" dirty="0" err="1"/>
              <a:t>alcance</a:t>
            </a:r>
            <a:r>
              <a:rPr lang="en-US" sz="2133" dirty="0"/>
              <a:t> de la </a:t>
            </a:r>
            <a:r>
              <a:rPr lang="en-US" sz="2133" dirty="0" err="1"/>
              <a:t>solución</a:t>
            </a:r>
            <a:r>
              <a:rPr lang="en-US" sz="2133" dirty="0"/>
              <a:t>.</a:t>
            </a:r>
          </a:p>
          <a:p>
            <a:pPr>
              <a:lnSpc>
                <a:spcPct val="150000"/>
              </a:lnSpc>
            </a:pPr>
            <a:r>
              <a:rPr lang="en-US" sz="2133" dirty="0" err="1"/>
              <a:t>Trabajar</a:t>
            </a:r>
            <a:r>
              <a:rPr lang="en-US" sz="2133" dirty="0"/>
              <a:t> </a:t>
            </a:r>
            <a:r>
              <a:rPr lang="en-US" sz="2133" dirty="0" err="1"/>
              <a:t>en</a:t>
            </a:r>
            <a:r>
              <a:rPr lang="en-US" sz="2133" dirty="0"/>
              <a:t> la </a:t>
            </a:r>
            <a:r>
              <a:rPr lang="en-US" sz="2133" dirty="0" err="1"/>
              <a:t>recolección</a:t>
            </a:r>
            <a:r>
              <a:rPr lang="en-US" sz="2133" dirty="0"/>
              <a:t> del feedback de </a:t>
            </a:r>
            <a:r>
              <a:rPr lang="en-US" sz="2133" dirty="0" err="1"/>
              <a:t>los</a:t>
            </a:r>
            <a:r>
              <a:rPr lang="en-US" sz="2133" dirty="0"/>
              <a:t> </a:t>
            </a:r>
            <a:r>
              <a:rPr lang="en-US" sz="2133" dirty="0" err="1"/>
              <a:t>usuarios</a:t>
            </a:r>
            <a:r>
              <a:rPr lang="en-US" sz="2133" dirty="0"/>
              <a:t> que </a:t>
            </a:r>
            <a:r>
              <a:rPr lang="en-US" sz="2133" dirty="0" err="1"/>
              <a:t>interactúan</a:t>
            </a:r>
            <a:r>
              <a:rPr lang="en-US" sz="2133" dirty="0"/>
              <a:t> con </a:t>
            </a:r>
            <a:r>
              <a:rPr lang="en-US" sz="2133" dirty="0" err="1"/>
              <a:t>el</a:t>
            </a:r>
            <a:r>
              <a:rPr lang="en-US" sz="2133" dirty="0"/>
              <a:t> chatbot.</a:t>
            </a:r>
          </a:p>
          <a:p>
            <a:pPr>
              <a:lnSpc>
                <a:spcPct val="150000"/>
              </a:lnSpc>
            </a:pPr>
            <a:r>
              <a:rPr lang="en-US" sz="2133" dirty="0"/>
              <a:t>Plan de gestion de </a:t>
            </a:r>
            <a:r>
              <a:rPr lang="en-US" sz="2133" dirty="0" err="1"/>
              <a:t>cambio</a:t>
            </a:r>
            <a:r>
              <a:rPr lang="en-US" sz="2133" dirty="0"/>
              <a:t>, para </a:t>
            </a:r>
            <a:r>
              <a:rPr lang="en-US" sz="2133" dirty="0" err="1"/>
              <a:t>mejorar</a:t>
            </a:r>
            <a:r>
              <a:rPr lang="en-US" sz="2133" dirty="0"/>
              <a:t> la </a:t>
            </a:r>
            <a:r>
              <a:rPr lang="en-US" sz="2133" dirty="0" err="1"/>
              <a:t>adopción</a:t>
            </a:r>
            <a:r>
              <a:rPr lang="en-US" sz="2133" dirty="0"/>
              <a:t> y </a:t>
            </a:r>
            <a:r>
              <a:rPr lang="en-US" sz="2133" dirty="0" err="1"/>
              <a:t>aprovechar</a:t>
            </a:r>
            <a:r>
              <a:rPr lang="en-US" sz="2133" dirty="0"/>
              <a:t> </a:t>
            </a:r>
            <a:r>
              <a:rPr lang="en-US" sz="2133" dirty="0" err="1"/>
              <a:t>los</a:t>
            </a:r>
            <a:r>
              <a:rPr lang="en-US" sz="2133" dirty="0"/>
              <a:t> </a:t>
            </a:r>
            <a:r>
              <a:rPr lang="en-US" sz="2133" dirty="0" err="1"/>
              <a:t>beneficios</a:t>
            </a:r>
            <a:r>
              <a:rPr lang="en-US" sz="2133" dirty="0"/>
              <a:t> de la </a:t>
            </a:r>
            <a:r>
              <a:rPr lang="en-US" sz="2133" dirty="0" err="1"/>
              <a:t>solución</a:t>
            </a:r>
            <a:r>
              <a:rPr lang="en-US" sz="2133" dirty="0"/>
              <a:t>.</a:t>
            </a:r>
          </a:p>
          <a:p>
            <a:pPr>
              <a:lnSpc>
                <a:spcPct val="150000"/>
              </a:lnSpc>
            </a:pPr>
            <a:r>
              <a:rPr lang="en-US" sz="2133" dirty="0"/>
              <a:t>No </a:t>
            </a:r>
            <a:r>
              <a:rPr lang="en-US" sz="2133" dirty="0" err="1"/>
              <a:t>tener</a:t>
            </a:r>
            <a:r>
              <a:rPr lang="en-US" sz="2133" dirty="0"/>
              <a:t> </a:t>
            </a:r>
            <a:r>
              <a:rPr lang="en-US" sz="2133" dirty="0" err="1"/>
              <a:t>miedo</a:t>
            </a:r>
            <a:r>
              <a:rPr lang="en-US" sz="2133" dirty="0"/>
              <a:t> de </a:t>
            </a:r>
            <a:r>
              <a:rPr lang="en-US" sz="2133" dirty="0" err="1"/>
              <a:t>utilizar</a:t>
            </a:r>
            <a:r>
              <a:rPr lang="en-US" sz="2133" dirty="0"/>
              <a:t> la IA </a:t>
            </a:r>
            <a:r>
              <a:rPr lang="en-US" sz="2133" dirty="0" err="1"/>
              <a:t>Generativa</a:t>
            </a:r>
            <a:r>
              <a:rPr lang="en-US" sz="2133" dirty="0"/>
              <a:t>, ha </a:t>
            </a:r>
            <a:r>
              <a:rPr lang="en-US" sz="2133" dirty="0" err="1"/>
              <a:t>llegado</a:t>
            </a:r>
            <a:r>
              <a:rPr lang="en-US" sz="2133" dirty="0"/>
              <a:t> para </a:t>
            </a:r>
            <a:r>
              <a:rPr lang="en-US" sz="2133" dirty="0" err="1"/>
              <a:t>empoderarnos</a:t>
            </a:r>
            <a:r>
              <a:rPr lang="en-US" sz="2133" dirty="0"/>
              <a:t>.</a:t>
            </a:r>
          </a:p>
        </p:txBody>
      </p:sp>
      <p:pic>
        <p:nvPicPr>
          <p:cNvPr id="4" name="Picture 2" descr="consejos rápidos burbuja de voz con icono de bombilla vector concepto de  hechos interesantes para diseño gráfico, logotipo, sitio web, redes  sociales, aplicación móvil, ilustración de interfaz de usuario 6662128  Vector en">
            <a:extLst>
              <a:ext uri="{FF2B5EF4-FFF2-40B4-BE49-F238E27FC236}">
                <a16:creationId xmlns:a16="http://schemas.microsoft.com/office/drawing/2014/main" id="{FE773058-158B-9E0D-382B-00E3346FE0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890" b="23472"/>
          <a:stretch/>
        </p:blipFill>
        <p:spPr bwMode="auto">
          <a:xfrm>
            <a:off x="4511041" y="3958275"/>
            <a:ext cx="3422649" cy="180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1276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D4F5E-046E-7EA7-4C7F-735EB0FD0B6A}"/>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89DE300D-BA2F-5AB8-C897-404BE6DAF439}"/>
              </a:ext>
            </a:extLst>
          </p:cNvPr>
          <p:cNvSpPr txBox="1">
            <a:spLocks/>
          </p:cNvSpPr>
          <p:nvPr/>
        </p:nvSpPr>
        <p:spPr>
          <a:xfrm>
            <a:off x="881350" y="1321327"/>
            <a:ext cx="10289458" cy="13223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solidFill>
                  <a:srgbClr val="3FB2B2"/>
                </a:solidFill>
                <a:latin typeface="Poppins" pitchFamily="2" charset="77"/>
                <a:cs typeface="Poppins" pitchFamily="2" charset="77"/>
              </a:rPr>
              <a:t>La inteligencia artificial está al servicio de todos</a:t>
            </a:r>
          </a:p>
        </p:txBody>
      </p:sp>
      <p:pic>
        <p:nvPicPr>
          <p:cNvPr id="8" name="Imagen 7">
            <a:extLst>
              <a:ext uri="{FF2B5EF4-FFF2-40B4-BE49-F238E27FC236}">
                <a16:creationId xmlns:a16="http://schemas.microsoft.com/office/drawing/2014/main" id="{8863FE9F-831B-C1FB-BAA1-446EE769EAE9}"/>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9" name="Imagen 8">
            <a:extLst>
              <a:ext uri="{FF2B5EF4-FFF2-40B4-BE49-F238E27FC236}">
                <a16:creationId xmlns:a16="http://schemas.microsoft.com/office/drawing/2014/main" id="{E4F9A11D-6280-FCFB-A227-EEF460B37732}"/>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13" name="Circular 12">
            <a:extLst>
              <a:ext uri="{FF2B5EF4-FFF2-40B4-BE49-F238E27FC236}">
                <a16:creationId xmlns:a16="http://schemas.microsoft.com/office/drawing/2014/main" id="{BAD35528-BD9E-96C3-BBB3-E0ABC2CA8465}"/>
              </a:ext>
            </a:extLst>
          </p:cNvPr>
          <p:cNvSpPr/>
          <p:nvPr/>
        </p:nvSpPr>
        <p:spPr>
          <a:xfrm rot="10800000">
            <a:off x="-441038" y="1621985"/>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3" name="Shape 3930">
            <a:extLst>
              <a:ext uri="{FF2B5EF4-FFF2-40B4-BE49-F238E27FC236}">
                <a16:creationId xmlns:a16="http://schemas.microsoft.com/office/drawing/2014/main" id="{2243CA4D-D73E-414D-8959-E78001D02B28}"/>
              </a:ext>
            </a:extLst>
          </p:cNvPr>
          <p:cNvSpPr/>
          <p:nvPr/>
        </p:nvSpPr>
        <p:spPr>
          <a:xfrm>
            <a:off x="112488" y="2014845"/>
            <a:ext cx="215335" cy="107668"/>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1"/>
                  <a:pt x="16336" y="0"/>
                  <a:pt x="16200" y="0"/>
                </a:cubicBezTo>
                <a:cubicBezTo>
                  <a:pt x="15929" y="0"/>
                  <a:pt x="15709" y="439"/>
                  <a:pt x="15709" y="982"/>
                </a:cubicBezTo>
                <a:cubicBezTo>
                  <a:pt x="15709" y="1254"/>
                  <a:pt x="15764" y="1500"/>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8"/>
                  <a:pt x="15709" y="20618"/>
                </a:cubicBezTo>
                <a:cubicBezTo>
                  <a:pt x="15709" y="21161"/>
                  <a:pt x="15929" y="21600"/>
                  <a:pt x="16200" y="21600"/>
                </a:cubicBezTo>
                <a:cubicBezTo>
                  <a:pt x="16336" y="21600"/>
                  <a:pt x="16458" y="21491"/>
                  <a:pt x="16547" y="21312"/>
                </a:cubicBezTo>
                <a:lnTo>
                  <a:pt x="21456" y="11494"/>
                </a:lnTo>
                <a:cubicBezTo>
                  <a:pt x="21545" y="11318"/>
                  <a:pt x="21600" y="11072"/>
                  <a:pt x="21600" y="10800"/>
                </a:cubicBezTo>
                <a:cubicBezTo>
                  <a:pt x="21600" y="10530"/>
                  <a:pt x="21545" y="10284"/>
                  <a:pt x="21456" y="10106"/>
                </a:cubicBezTo>
              </a:path>
            </a:pathLst>
          </a:custGeom>
          <a:solidFill>
            <a:schemeClr val="bg1"/>
          </a:solidFill>
          <a:ln w="12700">
            <a:solidFill>
              <a:schemeClr val="bg1"/>
            </a:solidFill>
            <a:miter lim="400000"/>
          </a:ln>
        </p:spPr>
        <p:txBody>
          <a:bodyPr lIns="38100" tIns="38100" rIns="38100" bIns="38100" anchor="ctr"/>
          <a:lstStyle/>
          <a:p>
            <a:endParaRPr>
              <a:solidFill>
                <a:prstClr val="black"/>
              </a:solidFill>
            </a:endParaRPr>
          </a:p>
        </p:txBody>
      </p:sp>
      <p:pic>
        <p:nvPicPr>
          <p:cNvPr id="5" name="Imagen 4">
            <a:extLst>
              <a:ext uri="{FF2B5EF4-FFF2-40B4-BE49-F238E27FC236}">
                <a16:creationId xmlns:a16="http://schemas.microsoft.com/office/drawing/2014/main" id="{ED77F463-DD59-8798-21BA-761F4D812364}"/>
              </a:ext>
            </a:extLst>
          </p:cNvPr>
          <p:cNvPicPr>
            <a:picLocks noChangeAspect="1"/>
          </p:cNvPicPr>
          <p:nvPr/>
        </p:nvPicPr>
        <p:blipFill>
          <a:blip r:embed="rId5"/>
          <a:stretch>
            <a:fillRect/>
          </a:stretch>
        </p:blipFill>
        <p:spPr>
          <a:xfrm>
            <a:off x="3154481" y="3088225"/>
            <a:ext cx="5883037" cy="3361736"/>
          </a:xfrm>
          <a:prstGeom prst="rect">
            <a:avLst/>
          </a:prstGeom>
        </p:spPr>
      </p:pic>
    </p:spTree>
    <p:extLst>
      <p:ext uri="{BB962C8B-B14F-4D97-AF65-F5344CB8AC3E}">
        <p14:creationId xmlns:p14="http://schemas.microsoft.com/office/powerpoint/2010/main" val="899784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ircular 19">
            <a:extLst>
              <a:ext uri="{FF2B5EF4-FFF2-40B4-BE49-F238E27FC236}">
                <a16:creationId xmlns:a16="http://schemas.microsoft.com/office/drawing/2014/main" id="{6D07DAC7-E0CA-DC39-989F-3253602C71FA}"/>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8E6BDBA1-9BAD-93BD-9BB0-14B22A1E097C}"/>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2" name="Imagen 1">
            <a:extLst>
              <a:ext uri="{FF2B5EF4-FFF2-40B4-BE49-F238E27FC236}">
                <a16:creationId xmlns:a16="http://schemas.microsoft.com/office/drawing/2014/main" id="{85FA4E12-85ED-B7F6-9973-A19D9EC5D6DC}"/>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3" name="Imagen 2">
            <a:extLst>
              <a:ext uri="{FF2B5EF4-FFF2-40B4-BE49-F238E27FC236}">
                <a16:creationId xmlns:a16="http://schemas.microsoft.com/office/drawing/2014/main" id="{B4FB8D17-A64A-719E-2133-EBC9435944A7}"/>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4" name="CuadroTexto 3">
            <a:extLst>
              <a:ext uri="{FF2B5EF4-FFF2-40B4-BE49-F238E27FC236}">
                <a16:creationId xmlns:a16="http://schemas.microsoft.com/office/drawing/2014/main" id="{C25C8716-AF35-CB9D-7AFD-9BA11852F1AB}"/>
              </a:ext>
            </a:extLst>
          </p:cNvPr>
          <p:cNvSpPr txBox="1"/>
          <p:nvPr/>
        </p:nvSpPr>
        <p:spPr>
          <a:xfrm>
            <a:off x="435241" y="984675"/>
            <a:ext cx="1111990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SzPts val="2400"/>
            </a:pPr>
            <a:r>
              <a:rPr lang="es-ES" sz="2400" dirty="0">
                <a:ea typeface="Verdana"/>
                <a:cs typeface="Verdana"/>
                <a:sym typeface="Verdana"/>
              </a:rPr>
              <a:t>¿Qué es la IA Generativa?</a:t>
            </a:r>
          </a:p>
          <a:p>
            <a:pPr algn="just">
              <a:buSzPts val="2400"/>
            </a:pPr>
            <a:endParaRPr lang="es-ES" sz="2400" dirty="0">
              <a:ea typeface="Verdana"/>
              <a:cs typeface="Verdana"/>
              <a:sym typeface="Verdana"/>
            </a:endParaRPr>
          </a:p>
          <a:p>
            <a:pPr algn="just">
              <a:buSzPts val="2400"/>
            </a:pPr>
            <a:r>
              <a:rPr lang="es-ES" sz="2400" dirty="0">
                <a:ea typeface="Verdana"/>
                <a:cs typeface="Verdana"/>
                <a:sym typeface="Verdana"/>
              </a:rPr>
              <a:t>Impacto potencial de la IA</a:t>
            </a:r>
          </a:p>
          <a:p>
            <a:pPr algn="just">
              <a:buSzPts val="2400"/>
            </a:pPr>
            <a:endParaRPr lang="es-ES" sz="2400" dirty="0">
              <a:ea typeface="Verdana"/>
              <a:cs typeface="Verdana"/>
              <a:sym typeface="Verdana"/>
            </a:endParaRPr>
          </a:p>
          <a:p>
            <a:pPr algn="just">
              <a:buSzPts val="2400"/>
            </a:pPr>
            <a:r>
              <a:rPr lang="es-ES" sz="2400" dirty="0">
                <a:ea typeface="Verdana"/>
                <a:cs typeface="Verdana"/>
                <a:sym typeface="Verdana"/>
              </a:rPr>
              <a:t>Chatbot : Análisis de fallas de equipos pesados</a:t>
            </a:r>
          </a:p>
          <a:p>
            <a:pPr algn="just">
              <a:buSzPts val="2400"/>
            </a:pPr>
            <a:endParaRPr lang="es-ES" sz="2400" dirty="0">
              <a:ea typeface="Verdana"/>
              <a:cs typeface="Verdana"/>
              <a:sym typeface="Verdana"/>
            </a:endParaRPr>
          </a:p>
        </p:txBody>
      </p:sp>
      <p:sp>
        <p:nvSpPr>
          <p:cNvPr id="6" name="Title 3">
            <a:extLst>
              <a:ext uri="{FF2B5EF4-FFF2-40B4-BE49-F238E27FC236}">
                <a16:creationId xmlns:a16="http://schemas.microsoft.com/office/drawing/2014/main" id="{12570908-577F-25E9-AB30-7099CE36B92C}"/>
              </a:ext>
            </a:extLst>
          </p:cNvPr>
          <p:cNvSpPr txBox="1">
            <a:spLocks/>
          </p:cNvSpPr>
          <p:nvPr/>
        </p:nvSpPr>
        <p:spPr>
          <a:xfrm>
            <a:off x="552687" y="102598"/>
            <a:ext cx="5105400" cy="882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b="1" dirty="0">
                <a:solidFill>
                  <a:srgbClr val="3FB2B2"/>
                </a:solidFill>
                <a:latin typeface="Poppins"/>
                <a:cs typeface="Poppins"/>
              </a:rPr>
              <a:t>Agenda</a:t>
            </a:r>
          </a:p>
        </p:txBody>
      </p:sp>
      <p:pic>
        <p:nvPicPr>
          <p:cNvPr id="7" name="Imagen 6">
            <a:extLst>
              <a:ext uri="{FF2B5EF4-FFF2-40B4-BE49-F238E27FC236}">
                <a16:creationId xmlns:a16="http://schemas.microsoft.com/office/drawing/2014/main" id="{E6EB36A3-F1E4-43AE-0D29-C4A0B3FF7639}"/>
              </a:ext>
            </a:extLst>
          </p:cNvPr>
          <p:cNvPicPr>
            <a:picLocks noChangeAspect="1"/>
          </p:cNvPicPr>
          <p:nvPr/>
        </p:nvPicPr>
        <p:blipFill>
          <a:blip r:embed="rId5"/>
          <a:stretch>
            <a:fillRect/>
          </a:stretch>
        </p:blipFill>
        <p:spPr>
          <a:xfrm>
            <a:off x="6390603" y="1324583"/>
            <a:ext cx="4784387" cy="4784387"/>
          </a:xfrm>
          <a:prstGeom prst="rect">
            <a:avLst/>
          </a:prstGeom>
        </p:spPr>
      </p:pic>
    </p:spTree>
    <p:extLst>
      <p:ext uri="{BB962C8B-B14F-4D97-AF65-F5344CB8AC3E}">
        <p14:creationId xmlns:p14="http://schemas.microsoft.com/office/powerpoint/2010/main" val="32963215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ircular 19">
            <a:extLst>
              <a:ext uri="{FF2B5EF4-FFF2-40B4-BE49-F238E27FC236}">
                <a16:creationId xmlns:a16="http://schemas.microsoft.com/office/drawing/2014/main" id="{6D07DAC7-E0CA-DC39-989F-3253602C71FA}"/>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8E6BDBA1-9BAD-93BD-9BB0-14B22A1E097C}"/>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2" name="Imagen 1">
            <a:extLst>
              <a:ext uri="{FF2B5EF4-FFF2-40B4-BE49-F238E27FC236}">
                <a16:creationId xmlns:a16="http://schemas.microsoft.com/office/drawing/2014/main" id="{85FA4E12-85ED-B7F6-9973-A19D9EC5D6DC}"/>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3" name="Imagen 2">
            <a:extLst>
              <a:ext uri="{FF2B5EF4-FFF2-40B4-BE49-F238E27FC236}">
                <a16:creationId xmlns:a16="http://schemas.microsoft.com/office/drawing/2014/main" id="{B4FB8D17-A64A-719E-2133-EBC9435944A7}"/>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6" name="Title 3">
            <a:extLst>
              <a:ext uri="{FF2B5EF4-FFF2-40B4-BE49-F238E27FC236}">
                <a16:creationId xmlns:a16="http://schemas.microsoft.com/office/drawing/2014/main" id="{12570908-577F-25E9-AB30-7099CE36B92C}"/>
              </a:ext>
            </a:extLst>
          </p:cNvPr>
          <p:cNvSpPr txBox="1">
            <a:spLocks/>
          </p:cNvSpPr>
          <p:nvPr/>
        </p:nvSpPr>
        <p:spPr>
          <a:xfrm>
            <a:off x="552687" y="102598"/>
            <a:ext cx="5105400" cy="882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b="1" dirty="0">
                <a:solidFill>
                  <a:srgbClr val="3FB2B2"/>
                </a:solidFill>
                <a:latin typeface="Poppins"/>
                <a:cs typeface="Poppins"/>
              </a:rPr>
              <a:t>¿Qué es la IA Generativa?</a:t>
            </a:r>
          </a:p>
        </p:txBody>
      </p:sp>
      <p:sp>
        <p:nvSpPr>
          <p:cNvPr id="7" name="CuadroTexto 6">
            <a:extLst>
              <a:ext uri="{FF2B5EF4-FFF2-40B4-BE49-F238E27FC236}">
                <a16:creationId xmlns:a16="http://schemas.microsoft.com/office/drawing/2014/main" id="{A2F61956-BB26-8CE3-F130-AFCD4CA50C9A}"/>
              </a:ext>
            </a:extLst>
          </p:cNvPr>
          <p:cNvSpPr txBox="1"/>
          <p:nvPr/>
        </p:nvSpPr>
        <p:spPr>
          <a:xfrm>
            <a:off x="432004" y="813193"/>
            <a:ext cx="10705665" cy="646331"/>
          </a:xfrm>
          <a:prstGeom prst="rect">
            <a:avLst/>
          </a:prstGeom>
          <a:noFill/>
        </p:spPr>
        <p:txBody>
          <a:bodyPr wrap="square">
            <a:spAutoFit/>
          </a:bodyPr>
          <a:lstStyle/>
          <a:p>
            <a:pPr algn="just">
              <a:buSzPts val="2400"/>
            </a:pPr>
            <a:r>
              <a:rPr lang="es-ES" dirty="0">
                <a:ea typeface="Verdana"/>
                <a:cs typeface="Verdana"/>
                <a:sym typeface="Verdana"/>
              </a:rPr>
              <a:t>Es una rama de la inteligencia artificial que nos permite generar cualquier tipo de contenido</a:t>
            </a:r>
          </a:p>
          <a:p>
            <a:pPr algn="just">
              <a:buSzPts val="2400"/>
            </a:pPr>
            <a:endParaRPr lang="es-ES" dirty="0">
              <a:ea typeface="Verdana"/>
              <a:cs typeface="Verdana"/>
              <a:sym typeface="Verdana"/>
            </a:endParaRPr>
          </a:p>
        </p:txBody>
      </p:sp>
      <p:pic>
        <p:nvPicPr>
          <p:cNvPr id="12" name="Picture 2" descr="Qué Es Chat GPT? Descubre Sus Múltiples Usos Y Aplicaciones ...">
            <a:extLst>
              <a:ext uri="{FF2B5EF4-FFF2-40B4-BE49-F238E27FC236}">
                <a16:creationId xmlns:a16="http://schemas.microsoft.com/office/drawing/2014/main" id="{B8E0A8F2-DC7F-1598-43A6-A46C98B433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113" y="1862678"/>
            <a:ext cx="1868107" cy="1120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What is Midjourney AI Art and How Does It Work? | by Seven Sky | Medium">
            <a:extLst>
              <a:ext uri="{FF2B5EF4-FFF2-40B4-BE49-F238E27FC236}">
                <a16:creationId xmlns:a16="http://schemas.microsoft.com/office/drawing/2014/main" id="{47D440F2-9DB8-1AC8-F059-F38EE02D1C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113" y="3030578"/>
            <a:ext cx="1868107" cy="10514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runwayml's video Tweet">
            <a:extLst>
              <a:ext uri="{FF2B5EF4-FFF2-40B4-BE49-F238E27FC236}">
                <a16:creationId xmlns:a16="http://schemas.microsoft.com/office/drawing/2014/main" id="{C8D9CD84-2C4E-A450-B797-864F14038B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734" t="27220" r="15525" b="31756"/>
          <a:stretch/>
        </p:blipFill>
        <p:spPr bwMode="auto">
          <a:xfrm>
            <a:off x="815113" y="4220943"/>
            <a:ext cx="1868107" cy="9545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Gamma— Logo Animation | Lab logo, Instagram logo, Music logo">
            <a:extLst>
              <a:ext uri="{FF2B5EF4-FFF2-40B4-BE49-F238E27FC236}">
                <a16:creationId xmlns:a16="http://schemas.microsoft.com/office/drawing/2014/main" id="{947E13CE-BA4E-ECA0-A0AE-B9E3ED43C7D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936" t="30935" r="14946" b="33763"/>
          <a:stretch/>
        </p:blipFill>
        <p:spPr bwMode="auto">
          <a:xfrm>
            <a:off x="9207231" y="1762899"/>
            <a:ext cx="2318659" cy="8632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eyGen AI">
            <a:extLst>
              <a:ext uri="{FF2B5EF4-FFF2-40B4-BE49-F238E27FC236}">
                <a16:creationId xmlns:a16="http://schemas.microsoft.com/office/drawing/2014/main" id="{46C372BA-59E7-9C10-3EDA-6C6CEDF3DD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393" t="38077" r="13871" b="39213"/>
          <a:stretch/>
        </p:blipFill>
        <p:spPr bwMode="auto">
          <a:xfrm>
            <a:off x="9207231" y="2983541"/>
            <a:ext cx="2408903" cy="731988"/>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357BF5A0-9B8D-C003-224F-28836B0A9F4F}"/>
              </a:ext>
            </a:extLst>
          </p:cNvPr>
          <p:cNvPicPr>
            <a:picLocks noChangeAspect="1"/>
          </p:cNvPicPr>
          <p:nvPr/>
        </p:nvPicPr>
        <p:blipFill>
          <a:blip r:embed="rId10"/>
          <a:stretch>
            <a:fillRect/>
          </a:stretch>
        </p:blipFill>
        <p:spPr>
          <a:xfrm>
            <a:off x="9393286" y="4287744"/>
            <a:ext cx="1946549" cy="705000"/>
          </a:xfrm>
          <a:prstGeom prst="rect">
            <a:avLst/>
          </a:prstGeom>
        </p:spPr>
      </p:pic>
      <p:pic>
        <p:nvPicPr>
          <p:cNvPr id="18" name="Picture 2" descr="Microsoft Bing Chat Review | PCMag">
            <a:extLst>
              <a:ext uri="{FF2B5EF4-FFF2-40B4-BE49-F238E27FC236}">
                <a16:creationId xmlns:a16="http://schemas.microsoft.com/office/drawing/2014/main" id="{FA8A618A-0B7E-0679-03AC-258F941008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93286" y="5072766"/>
            <a:ext cx="1946549" cy="1092367"/>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A176400B-0595-973C-EB47-E7C60CE1F5BA}"/>
              </a:ext>
            </a:extLst>
          </p:cNvPr>
          <p:cNvPicPr>
            <a:picLocks noChangeAspect="1"/>
          </p:cNvPicPr>
          <p:nvPr/>
        </p:nvPicPr>
        <p:blipFill>
          <a:blip r:embed="rId12"/>
          <a:stretch>
            <a:fillRect/>
          </a:stretch>
        </p:blipFill>
        <p:spPr>
          <a:xfrm>
            <a:off x="1169557" y="5355050"/>
            <a:ext cx="1159220" cy="869415"/>
          </a:xfrm>
          <a:prstGeom prst="rect">
            <a:avLst/>
          </a:prstGeom>
        </p:spPr>
      </p:pic>
      <p:pic>
        <p:nvPicPr>
          <p:cNvPr id="21" name="Imagen 20">
            <a:extLst>
              <a:ext uri="{FF2B5EF4-FFF2-40B4-BE49-F238E27FC236}">
                <a16:creationId xmlns:a16="http://schemas.microsoft.com/office/drawing/2014/main" id="{4A6FA9B1-33EC-9D75-3C2A-C767C27E6F85}"/>
              </a:ext>
            </a:extLst>
          </p:cNvPr>
          <p:cNvPicPr>
            <a:picLocks noChangeAspect="1"/>
          </p:cNvPicPr>
          <p:nvPr/>
        </p:nvPicPr>
        <p:blipFill rotWithShape="1">
          <a:blip r:embed="rId13"/>
          <a:srcRect l="8724" r="4543"/>
          <a:stretch/>
        </p:blipFill>
        <p:spPr>
          <a:xfrm>
            <a:off x="3905357" y="1495181"/>
            <a:ext cx="4727495" cy="5127236"/>
          </a:xfrm>
          <a:prstGeom prst="rect">
            <a:avLst/>
          </a:prstGeom>
        </p:spPr>
      </p:pic>
    </p:spTree>
    <p:extLst>
      <p:ext uri="{BB962C8B-B14F-4D97-AF65-F5344CB8AC3E}">
        <p14:creationId xmlns:p14="http://schemas.microsoft.com/office/powerpoint/2010/main" val="18658891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ircular 19">
            <a:extLst>
              <a:ext uri="{FF2B5EF4-FFF2-40B4-BE49-F238E27FC236}">
                <a16:creationId xmlns:a16="http://schemas.microsoft.com/office/drawing/2014/main" id="{6D07DAC7-E0CA-DC39-989F-3253602C71FA}"/>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8E6BDBA1-9BAD-93BD-9BB0-14B22A1E097C}"/>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2" name="Imagen 1">
            <a:extLst>
              <a:ext uri="{FF2B5EF4-FFF2-40B4-BE49-F238E27FC236}">
                <a16:creationId xmlns:a16="http://schemas.microsoft.com/office/drawing/2014/main" id="{85FA4E12-85ED-B7F6-9973-A19D9EC5D6DC}"/>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3" name="Imagen 2">
            <a:extLst>
              <a:ext uri="{FF2B5EF4-FFF2-40B4-BE49-F238E27FC236}">
                <a16:creationId xmlns:a16="http://schemas.microsoft.com/office/drawing/2014/main" id="{B4FB8D17-A64A-719E-2133-EBC9435944A7}"/>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6" name="Title 3">
            <a:extLst>
              <a:ext uri="{FF2B5EF4-FFF2-40B4-BE49-F238E27FC236}">
                <a16:creationId xmlns:a16="http://schemas.microsoft.com/office/drawing/2014/main" id="{12570908-577F-25E9-AB30-7099CE36B92C}"/>
              </a:ext>
            </a:extLst>
          </p:cNvPr>
          <p:cNvSpPr txBox="1">
            <a:spLocks/>
          </p:cNvSpPr>
          <p:nvPr/>
        </p:nvSpPr>
        <p:spPr>
          <a:xfrm>
            <a:off x="552687" y="102598"/>
            <a:ext cx="5105400" cy="882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b="1" dirty="0">
                <a:solidFill>
                  <a:srgbClr val="3FB2B2"/>
                </a:solidFill>
                <a:latin typeface="Poppins"/>
                <a:cs typeface="Poppins"/>
              </a:rPr>
              <a:t>Impacto potencial de la IA</a:t>
            </a:r>
          </a:p>
        </p:txBody>
      </p:sp>
      <p:sp>
        <p:nvSpPr>
          <p:cNvPr id="5" name="CuadroTexto 4">
            <a:extLst>
              <a:ext uri="{FF2B5EF4-FFF2-40B4-BE49-F238E27FC236}">
                <a16:creationId xmlns:a16="http://schemas.microsoft.com/office/drawing/2014/main" id="{11977440-8D47-C2CA-045F-5170D5172AE7}"/>
              </a:ext>
            </a:extLst>
          </p:cNvPr>
          <p:cNvSpPr txBox="1"/>
          <p:nvPr/>
        </p:nvSpPr>
        <p:spPr>
          <a:xfrm>
            <a:off x="2442371" y="2181778"/>
            <a:ext cx="3563696" cy="892552"/>
          </a:xfrm>
          <a:prstGeom prst="rect">
            <a:avLst/>
          </a:prstGeom>
          <a:noFill/>
        </p:spPr>
        <p:txBody>
          <a:bodyPr wrap="square" rtlCol="0">
            <a:spAutoFit/>
          </a:bodyPr>
          <a:lstStyle/>
          <a:p>
            <a:r>
              <a:rPr lang="es-PE" sz="3200"/>
              <a:t>~</a:t>
            </a:r>
            <a:r>
              <a:rPr lang="es-PE" sz="3200" b="1"/>
              <a:t>USD 4.4 billones</a:t>
            </a:r>
          </a:p>
          <a:p>
            <a:r>
              <a:rPr lang="es-PE" sz="2000"/>
              <a:t>anuales a la economía global</a:t>
            </a:r>
          </a:p>
        </p:txBody>
      </p:sp>
      <p:pic>
        <p:nvPicPr>
          <p:cNvPr id="10" name="Picture 2">
            <a:extLst>
              <a:ext uri="{FF2B5EF4-FFF2-40B4-BE49-F238E27FC236}">
                <a16:creationId xmlns:a16="http://schemas.microsoft.com/office/drawing/2014/main" id="{7E8A6CD6-D81F-3410-2C17-6222DE0082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219" y="836397"/>
            <a:ext cx="2867735" cy="1910904"/>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B3AA75B3-5B0F-E16E-D918-52286AA9E12E}"/>
              </a:ext>
            </a:extLst>
          </p:cNvPr>
          <p:cNvSpPr txBox="1"/>
          <p:nvPr/>
        </p:nvSpPr>
        <p:spPr>
          <a:xfrm>
            <a:off x="6327413" y="2160524"/>
            <a:ext cx="3641053" cy="892552"/>
          </a:xfrm>
          <a:prstGeom prst="rect">
            <a:avLst/>
          </a:prstGeom>
          <a:noFill/>
        </p:spPr>
        <p:txBody>
          <a:bodyPr wrap="square" rtlCol="0">
            <a:spAutoFit/>
          </a:bodyPr>
          <a:lstStyle/>
          <a:p>
            <a:r>
              <a:rPr lang="es-PE" sz="3200"/>
              <a:t>~</a:t>
            </a:r>
            <a:r>
              <a:rPr lang="es-PE" sz="3200" b="1"/>
              <a:t>70% </a:t>
            </a:r>
            <a:r>
              <a:rPr lang="es-PE" sz="2000"/>
              <a:t>tiempo de empleados</a:t>
            </a:r>
          </a:p>
          <a:p>
            <a:r>
              <a:rPr lang="es-PE" sz="2000"/>
              <a:t>se podría automatizar</a:t>
            </a:r>
          </a:p>
        </p:txBody>
      </p:sp>
      <p:pic>
        <p:nvPicPr>
          <p:cNvPr id="22" name="Picture 4" descr="IDC MarketScape Logo PNG vector in SVG, PDF, AI, CDR format">
            <a:extLst>
              <a:ext uri="{FF2B5EF4-FFF2-40B4-BE49-F238E27FC236}">
                <a16:creationId xmlns:a16="http://schemas.microsoft.com/office/drawing/2014/main" id="{48734AE6-5AA8-B102-FC46-CEC5EB03B8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165" y="3390900"/>
            <a:ext cx="2346325" cy="1761098"/>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8ECB5C58-A8BB-C66C-FCDD-BB0A3EAAFEF0}"/>
              </a:ext>
            </a:extLst>
          </p:cNvPr>
          <p:cNvSpPr txBox="1"/>
          <p:nvPr/>
        </p:nvSpPr>
        <p:spPr>
          <a:xfrm>
            <a:off x="1001165" y="4836956"/>
            <a:ext cx="3086176" cy="1077218"/>
          </a:xfrm>
          <a:prstGeom prst="rect">
            <a:avLst/>
          </a:prstGeom>
          <a:noFill/>
        </p:spPr>
        <p:txBody>
          <a:bodyPr wrap="square" rtlCol="0">
            <a:spAutoFit/>
          </a:bodyPr>
          <a:lstStyle/>
          <a:p>
            <a:r>
              <a:rPr lang="es-PE" sz="3200"/>
              <a:t>~</a:t>
            </a:r>
            <a:r>
              <a:rPr lang="es-PE" sz="3200" b="1"/>
              <a:t>USD 3.5 </a:t>
            </a:r>
            <a:r>
              <a:rPr lang="es-PE" sz="2000"/>
              <a:t>de retorno por cada USD 1 invertido</a:t>
            </a:r>
          </a:p>
          <a:p>
            <a:endParaRPr lang="es-PE" sz="1200"/>
          </a:p>
        </p:txBody>
      </p:sp>
      <p:pic>
        <p:nvPicPr>
          <p:cNvPr id="24" name="Picture 6">
            <a:extLst>
              <a:ext uri="{FF2B5EF4-FFF2-40B4-BE49-F238E27FC236}">
                <a16:creationId xmlns:a16="http://schemas.microsoft.com/office/drawing/2014/main" id="{ECCDA1F5-D5E6-59AA-7C62-49C3DE16D3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6946" y="3476828"/>
            <a:ext cx="1992366" cy="1495425"/>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A98C5CB7-0653-0837-5B94-C3B6A596F3F5}"/>
              </a:ext>
            </a:extLst>
          </p:cNvPr>
          <p:cNvSpPr txBox="1"/>
          <p:nvPr/>
        </p:nvSpPr>
        <p:spPr>
          <a:xfrm>
            <a:off x="4712932" y="4713845"/>
            <a:ext cx="3086176" cy="1200329"/>
          </a:xfrm>
          <a:prstGeom prst="rect">
            <a:avLst/>
          </a:prstGeom>
          <a:noFill/>
        </p:spPr>
        <p:txBody>
          <a:bodyPr wrap="square" rtlCol="0">
            <a:spAutoFit/>
          </a:bodyPr>
          <a:lstStyle/>
          <a:p>
            <a:r>
              <a:rPr lang="es-PE" sz="3200"/>
              <a:t>~</a:t>
            </a:r>
            <a:r>
              <a:rPr lang="es-PE" sz="3200" b="1"/>
              <a:t>54% de líderes</a:t>
            </a:r>
          </a:p>
          <a:p>
            <a:r>
              <a:rPr lang="es-PE" sz="2000"/>
              <a:t>Esperan que genere ahorro de costos en 2024</a:t>
            </a:r>
          </a:p>
        </p:txBody>
      </p:sp>
      <p:pic>
        <p:nvPicPr>
          <p:cNvPr id="26" name="Picture 8" descr="Portal de Proveedores de Minsur - eBIZ">
            <a:extLst>
              <a:ext uri="{FF2B5EF4-FFF2-40B4-BE49-F238E27FC236}">
                <a16:creationId xmlns:a16="http://schemas.microsoft.com/office/drawing/2014/main" id="{E0DE37CC-371E-DF35-AAC7-1E156A930B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1910" y="3872496"/>
            <a:ext cx="2828925" cy="704088"/>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26">
            <a:extLst>
              <a:ext uri="{FF2B5EF4-FFF2-40B4-BE49-F238E27FC236}">
                <a16:creationId xmlns:a16="http://schemas.microsoft.com/office/drawing/2014/main" id="{7DC7BF32-5829-E5BA-437D-A8C7FBA4B01C}"/>
              </a:ext>
            </a:extLst>
          </p:cNvPr>
          <p:cNvSpPr txBox="1"/>
          <p:nvPr/>
        </p:nvSpPr>
        <p:spPr>
          <a:xfrm>
            <a:off x="8751532" y="4775400"/>
            <a:ext cx="3086176" cy="1200329"/>
          </a:xfrm>
          <a:prstGeom prst="rect">
            <a:avLst/>
          </a:prstGeom>
          <a:noFill/>
        </p:spPr>
        <p:txBody>
          <a:bodyPr wrap="square" rtlCol="0">
            <a:spAutoFit/>
          </a:bodyPr>
          <a:lstStyle/>
          <a:p>
            <a:r>
              <a:rPr lang="es-PE" sz="3200"/>
              <a:t>+</a:t>
            </a:r>
            <a:r>
              <a:rPr lang="es-PE" sz="3200" b="1"/>
              <a:t>1000 </a:t>
            </a:r>
            <a:r>
              <a:rPr lang="es-PE" sz="3200" b="1" err="1"/>
              <a:t>hh</a:t>
            </a:r>
            <a:endParaRPr lang="es-PE" sz="3200" b="1"/>
          </a:p>
          <a:p>
            <a:r>
              <a:rPr lang="es-PE" sz="2000"/>
              <a:t>De mayor bienestar en la División Minera al año</a:t>
            </a:r>
          </a:p>
        </p:txBody>
      </p:sp>
    </p:spTree>
    <p:extLst>
      <p:ext uri="{BB962C8B-B14F-4D97-AF65-F5344CB8AC3E}">
        <p14:creationId xmlns:p14="http://schemas.microsoft.com/office/powerpoint/2010/main" val="25567473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3" grpId="0"/>
      <p:bldP spid="25"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ircular 19">
            <a:extLst>
              <a:ext uri="{FF2B5EF4-FFF2-40B4-BE49-F238E27FC236}">
                <a16:creationId xmlns:a16="http://schemas.microsoft.com/office/drawing/2014/main" id="{6D07DAC7-E0CA-DC39-989F-3253602C71FA}"/>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8E6BDBA1-9BAD-93BD-9BB0-14B22A1E097C}"/>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2" name="Imagen 1">
            <a:extLst>
              <a:ext uri="{FF2B5EF4-FFF2-40B4-BE49-F238E27FC236}">
                <a16:creationId xmlns:a16="http://schemas.microsoft.com/office/drawing/2014/main" id="{85FA4E12-85ED-B7F6-9973-A19D9EC5D6DC}"/>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3" name="Imagen 2">
            <a:extLst>
              <a:ext uri="{FF2B5EF4-FFF2-40B4-BE49-F238E27FC236}">
                <a16:creationId xmlns:a16="http://schemas.microsoft.com/office/drawing/2014/main" id="{B4FB8D17-A64A-719E-2133-EBC9435944A7}"/>
              </a:ext>
            </a:extLst>
          </p:cNvPr>
          <p:cNvPicPr>
            <a:picLocks noChangeAspect="1"/>
          </p:cNvPicPr>
          <p:nvPr/>
        </p:nvPicPr>
        <p:blipFill>
          <a:blip r:embed="rId4"/>
          <a:stretch>
            <a:fillRect/>
          </a:stretch>
        </p:blipFill>
        <p:spPr>
          <a:xfrm>
            <a:off x="10665003" y="359256"/>
            <a:ext cx="1104280" cy="353982"/>
          </a:xfrm>
          <a:prstGeom prst="rect">
            <a:avLst/>
          </a:prstGeom>
        </p:spPr>
      </p:pic>
      <p:pic>
        <p:nvPicPr>
          <p:cNvPr id="4" name="Picture 2" descr="Chat GPT: Achieving 100 Million Users in Just 2 Month — A Deep Analysis |  by NapSaga | Artificial Intelligence in Plain English">
            <a:extLst>
              <a:ext uri="{FF2B5EF4-FFF2-40B4-BE49-F238E27FC236}">
                <a16:creationId xmlns:a16="http://schemas.microsoft.com/office/drawing/2014/main" id="{595399F9-5163-6021-5CB1-7DA91DE5CF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13" b="2860"/>
          <a:stretch/>
        </p:blipFill>
        <p:spPr bwMode="auto">
          <a:xfrm>
            <a:off x="1864458" y="1243320"/>
            <a:ext cx="8463082" cy="527308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049EFF63-9CA9-21E1-2ADC-64F55008F133}"/>
              </a:ext>
            </a:extLst>
          </p:cNvPr>
          <p:cNvSpPr txBox="1">
            <a:spLocks/>
          </p:cNvSpPr>
          <p:nvPr/>
        </p:nvSpPr>
        <p:spPr>
          <a:xfrm>
            <a:off x="520788" y="210546"/>
            <a:ext cx="10257151" cy="882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b="1">
                <a:solidFill>
                  <a:srgbClr val="3FB2B2"/>
                </a:solidFill>
                <a:latin typeface="Poppins"/>
                <a:cs typeface="Poppins"/>
              </a:rPr>
              <a:t>Le tomó solo 2 meses a ChatGPT tener 100 millones de usuarios registrados</a:t>
            </a:r>
          </a:p>
        </p:txBody>
      </p:sp>
    </p:spTree>
    <p:extLst>
      <p:ext uri="{BB962C8B-B14F-4D97-AF65-F5344CB8AC3E}">
        <p14:creationId xmlns:p14="http://schemas.microsoft.com/office/powerpoint/2010/main" val="40429340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ircular 19">
            <a:extLst>
              <a:ext uri="{FF2B5EF4-FFF2-40B4-BE49-F238E27FC236}">
                <a16:creationId xmlns:a16="http://schemas.microsoft.com/office/drawing/2014/main" id="{6D07DAC7-E0CA-DC39-989F-3253602C71FA}"/>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8E6BDBA1-9BAD-93BD-9BB0-14B22A1E097C}"/>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2" name="Imagen 1">
            <a:extLst>
              <a:ext uri="{FF2B5EF4-FFF2-40B4-BE49-F238E27FC236}">
                <a16:creationId xmlns:a16="http://schemas.microsoft.com/office/drawing/2014/main" id="{85FA4E12-85ED-B7F6-9973-A19D9EC5D6DC}"/>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3" name="Imagen 2">
            <a:extLst>
              <a:ext uri="{FF2B5EF4-FFF2-40B4-BE49-F238E27FC236}">
                <a16:creationId xmlns:a16="http://schemas.microsoft.com/office/drawing/2014/main" id="{B4FB8D17-A64A-719E-2133-EBC9435944A7}"/>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6" name="Title 3">
            <a:extLst>
              <a:ext uri="{FF2B5EF4-FFF2-40B4-BE49-F238E27FC236}">
                <a16:creationId xmlns:a16="http://schemas.microsoft.com/office/drawing/2014/main" id="{12570908-577F-25E9-AB30-7099CE36B92C}"/>
              </a:ext>
            </a:extLst>
          </p:cNvPr>
          <p:cNvSpPr txBox="1">
            <a:spLocks/>
          </p:cNvSpPr>
          <p:nvPr/>
        </p:nvSpPr>
        <p:spPr>
          <a:xfrm>
            <a:off x="552686" y="102598"/>
            <a:ext cx="8857127" cy="882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500" b="1" dirty="0">
                <a:solidFill>
                  <a:srgbClr val="3FB2B2"/>
                </a:solidFill>
                <a:latin typeface="Poppins"/>
                <a:cs typeface="Poppins"/>
              </a:rPr>
              <a:t>Aprovechamos esta </a:t>
            </a:r>
            <a:r>
              <a:rPr lang="es-PE" sz="2500" b="1" dirty="0">
                <a:solidFill>
                  <a:srgbClr val="3FB2B2"/>
                </a:solidFill>
                <a:latin typeface="Poppins"/>
                <a:cs typeface="Poppins"/>
              </a:rPr>
              <a:t>alianza</a:t>
            </a:r>
            <a:r>
              <a:rPr lang="pt-BR" sz="2500" b="1" dirty="0">
                <a:solidFill>
                  <a:srgbClr val="3FB2B2"/>
                </a:solidFill>
                <a:latin typeface="Poppins"/>
                <a:cs typeface="Poppins"/>
              </a:rPr>
              <a:t> estratégica</a:t>
            </a:r>
            <a:endParaRPr lang="es-ES" sz="2500" b="1" dirty="0">
              <a:solidFill>
                <a:srgbClr val="3FB2B2"/>
              </a:solidFill>
              <a:latin typeface="Poppins"/>
              <a:cs typeface="Poppins"/>
            </a:endParaRPr>
          </a:p>
        </p:txBody>
      </p:sp>
      <p:pic>
        <p:nvPicPr>
          <p:cNvPr id="4" name="Picture 2" descr="No hay texto alternativo para esta imagen">
            <a:extLst>
              <a:ext uri="{FF2B5EF4-FFF2-40B4-BE49-F238E27FC236}">
                <a16:creationId xmlns:a16="http://schemas.microsoft.com/office/drawing/2014/main" id="{C9E9DD4E-062D-D855-840C-136565B10C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167" t="68562" r="1084" b="10936"/>
          <a:stretch/>
        </p:blipFill>
        <p:spPr bwMode="auto">
          <a:xfrm>
            <a:off x="1153290" y="3992096"/>
            <a:ext cx="9885420" cy="120625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9845B3DF-15A6-99A9-8129-85E91A9D56AA}"/>
              </a:ext>
            </a:extLst>
          </p:cNvPr>
          <p:cNvSpPr txBox="1"/>
          <p:nvPr/>
        </p:nvSpPr>
        <p:spPr>
          <a:xfrm>
            <a:off x="2097008" y="2572413"/>
            <a:ext cx="3155713" cy="1200329"/>
          </a:xfrm>
          <a:prstGeom prst="rect">
            <a:avLst/>
          </a:prstGeom>
          <a:noFill/>
        </p:spPr>
        <p:txBody>
          <a:bodyPr wrap="square" rtlCol="0">
            <a:spAutoFit/>
          </a:bodyPr>
          <a:lstStyle/>
          <a:p>
            <a:pPr algn="ctr"/>
            <a:r>
              <a:rPr lang="es-ES" b="1" dirty="0">
                <a:latin typeface="+mj-lt"/>
                <a:cs typeface="Poppins" pitchFamily="2" charset="77"/>
              </a:rPr>
              <a:t>Garantizar que la inteligencia artificial general (AGI) beneficie a la humanidad</a:t>
            </a:r>
            <a:endParaRPr lang="es-ES" dirty="0">
              <a:latin typeface="+mj-lt"/>
              <a:cs typeface="Poppins" pitchFamily="2" charset="77"/>
            </a:endParaRPr>
          </a:p>
        </p:txBody>
      </p:sp>
      <p:sp>
        <p:nvSpPr>
          <p:cNvPr id="9" name="CuadroTexto 8">
            <a:extLst>
              <a:ext uri="{FF2B5EF4-FFF2-40B4-BE49-F238E27FC236}">
                <a16:creationId xmlns:a16="http://schemas.microsoft.com/office/drawing/2014/main" id="{F3FDB0CC-7A1A-BF01-38AB-7826A7150FED}"/>
              </a:ext>
            </a:extLst>
          </p:cNvPr>
          <p:cNvSpPr txBox="1"/>
          <p:nvPr/>
        </p:nvSpPr>
        <p:spPr>
          <a:xfrm>
            <a:off x="6780768" y="2572412"/>
            <a:ext cx="3155713" cy="1200329"/>
          </a:xfrm>
          <a:prstGeom prst="rect">
            <a:avLst/>
          </a:prstGeom>
          <a:noFill/>
        </p:spPr>
        <p:txBody>
          <a:bodyPr wrap="square" rtlCol="0">
            <a:spAutoFit/>
          </a:bodyPr>
          <a:lstStyle/>
          <a:p>
            <a:pPr algn="ctr"/>
            <a:r>
              <a:rPr lang="es-ES" b="1" dirty="0">
                <a:latin typeface="+mj-lt"/>
                <a:cs typeface="Poppins" pitchFamily="2" charset="77"/>
              </a:rPr>
              <a:t>Empoderar a todas las personas y organizaciones del planeta para que logren más</a:t>
            </a:r>
            <a:endParaRPr lang="es-ES" dirty="0">
              <a:latin typeface="+mj-lt"/>
              <a:cs typeface="Poppins" pitchFamily="2" charset="77"/>
            </a:endParaRPr>
          </a:p>
        </p:txBody>
      </p:sp>
      <p:pic>
        <p:nvPicPr>
          <p:cNvPr id="10" name="Imagen 9">
            <a:extLst>
              <a:ext uri="{FF2B5EF4-FFF2-40B4-BE49-F238E27FC236}">
                <a16:creationId xmlns:a16="http://schemas.microsoft.com/office/drawing/2014/main" id="{C586DD0F-4D71-0B2B-B490-5C7AF63E33D5}"/>
              </a:ext>
            </a:extLst>
          </p:cNvPr>
          <p:cNvPicPr>
            <a:picLocks noChangeAspect="1"/>
          </p:cNvPicPr>
          <p:nvPr/>
        </p:nvPicPr>
        <p:blipFill rotWithShape="1">
          <a:blip r:embed="rId6"/>
          <a:srcRect t="29972" b="33136"/>
          <a:stretch/>
        </p:blipFill>
        <p:spPr>
          <a:xfrm>
            <a:off x="2280920" y="1275088"/>
            <a:ext cx="2687321" cy="991400"/>
          </a:xfrm>
          <a:prstGeom prst="rect">
            <a:avLst/>
          </a:prstGeom>
        </p:spPr>
      </p:pic>
      <p:pic>
        <p:nvPicPr>
          <p:cNvPr id="11" name="Picture 4" descr="Microsoft 365 pymes precios y características de cada versión | Neuronet">
            <a:extLst>
              <a:ext uri="{FF2B5EF4-FFF2-40B4-BE49-F238E27FC236}">
                <a16:creationId xmlns:a16="http://schemas.microsoft.com/office/drawing/2014/main" id="{B76A297B-75B2-3C70-F358-A0D4726506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3016" y="1245337"/>
            <a:ext cx="2866797" cy="10509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B12FBE56-7B5E-17DE-B8F7-7A934686C5B5}"/>
              </a:ext>
            </a:extLst>
          </p:cNvPr>
          <p:cNvSpPr/>
          <p:nvPr/>
        </p:nvSpPr>
        <p:spPr>
          <a:xfrm>
            <a:off x="5665915" y="1023911"/>
            <a:ext cx="860171" cy="1600438"/>
          </a:xfrm>
          <a:prstGeom prst="rect">
            <a:avLst/>
          </a:prstGeom>
          <a:noFill/>
        </p:spPr>
        <p:txBody>
          <a:bodyPr wrap="none" lIns="121920" tIns="60960" rIns="121920" bIns="60960">
            <a:spAutoFit/>
          </a:bodyPr>
          <a:lstStyle/>
          <a:p>
            <a:pPr algn="ctr"/>
            <a:r>
              <a:rPr lang="es-ES" sz="9600" b="1" dirty="0">
                <a:ln w="12700" cmpd="sng">
                  <a:solidFill>
                    <a:srgbClr val="3FB2B2"/>
                  </a:solidFill>
                  <a:prstDash val="solid"/>
                </a:ln>
                <a:solidFill>
                  <a:srgbClr val="3FB2B2"/>
                </a:solidFill>
              </a:rPr>
              <a:t>+</a:t>
            </a:r>
          </a:p>
        </p:txBody>
      </p:sp>
    </p:spTree>
    <p:extLst>
      <p:ext uri="{BB962C8B-B14F-4D97-AF65-F5344CB8AC3E}">
        <p14:creationId xmlns:p14="http://schemas.microsoft.com/office/powerpoint/2010/main" val="1951481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5B65-64C0-3AEE-02AF-BDD5576E8295}"/>
            </a:ext>
          </a:extLst>
        </p:cNvPr>
        <p:cNvGrpSpPr/>
        <p:nvPr/>
      </p:nvGrpSpPr>
      <p:grpSpPr>
        <a:xfrm>
          <a:off x="0" y="0"/>
          <a:ext cx="0" cy="0"/>
          <a:chOff x="0" y="0"/>
          <a:chExt cx="0" cy="0"/>
        </a:xfrm>
      </p:grpSpPr>
      <p:sp>
        <p:nvSpPr>
          <p:cNvPr id="20" name="Circular 19">
            <a:extLst>
              <a:ext uri="{FF2B5EF4-FFF2-40B4-BE49-F238E27FC236}">
                <a16:creationId xmlns:a16="http://schemas.microsoft.com/office/drawing/2014/main" id="{04B02273-B27F-006B-38E2-089BDBE9E964}"/>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498BB101-BD2A-38F6-31CF-3988FD2C73AE}"/>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17" name="Imagen 16">
            <a:extLst>
              <a:ext uri="{FF2B5EF4-FFF2-40B4-BE49-F238E27FC236}">
                <a16:creationId xmlns:a16="http://schemas.microsoft.com/office/drawing/2014/main" id="{FD8A76B3-9F6C-3662-BFC6-10DE1BC7E339}"/>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5" name="Title 3">
            <a:extLst>
              <a:ext uri="{FF2B5EF4-FFF2-40B4-BE49-F238E27FC236}">
                <a16:creationId xmlns:a16="http://schemas.microsoft.com/office/drawing/2014/main" id="{D95BD629-3C40-D4B2-3D74-0EA346466530}"/>
              </a:ext>
            </a:extLst>
          </p:cNvPr>
          <p:cNvSpPr txBox="1">
            <a:spLocks/>
          </p:cNvSpPr>
          <p:nvPr/>
        </p:nvSpPr>
        <p:spPr>
          <a:xfrm>
            <a:off x="552686" y="102598"/>
            <a:ext cx="9952975" cy="882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3FB2B2"/>
                </a:solidFill>
                <a:latin typeface="Poppins" pitchFamily="2" charset="77"/>
                <a:cs typeface="Poppins" pitchFamily="2" charset="77"/>
              </a:rPr>
              <a:t>Imaginemos acceder a la información de los </a:t>
            </a:r>
            <a:r>
              <a:rPr lang="es-ES" sz="2400" b="1" dirty="0" err="1">
                <a:solidFill>
                  <a:srgbClr val="3FB2B2"/>
                </a:solidFill>
                <a:latin typeface="Poppins" pitchFamily="2" charset="77"/>
                <a:cs typeface="Poppins" pitchFamily="2" charset="77"/>
              </a:rPr>
              <a:t>AFAs</a:t>
            </a:r>
            <a:r>
              <a:rPr lang="es-ES" sz="2400" b="1" dirty="0">
                <a:solidFill>
                  <a:srgbClr val="3FB2B2"/>
                </a:solidFill>
                <a:latin typeface="Poppins" pitchFamily="2" charset="77"/>
                <a:cs typeface="Poppins" pitchFamily="2" charset="77"/>
              </a:rPr>
              <a:t> en cuestión de segundos</a:t>
            </a:r>
          </a:p>
        </p:txBody>
      </p:sp>
      <p:pic>
        <p:nvPicPr>
          <p:cNvPr id="4" name="Imagen 3">
            <a:extLst>
              <a:ext uri="{FF2B5EF4-FFF2-40B4-BE49-F238E27FC236}">
                <a16:creationId xmlns:a16="http://schemas.microsoft.com/office/drawing/2014/main" id="{CA9A4FA0-0934-6DA0-ED13-08EEEEAB5E7D}"/>
              </a:ext>
            </a:extLst>
          </p:cNvPr>
          <p:cNvPicPr>
            <a:picLocks noChangeAspect="1"/>
          </p:cNvPicPr>
          <p:nvPr/>
        </p:nvPicPr>
        <p:blipFill>
          <a:blip r:embed="rId5"/>
          <a:stretch>
            <a:fillRect/>
          </a:stretch>
        </p:blipFill>
        <p:spPr>
          <a:xfrm>
            <a:off x="1311258" y="1016842"/>
            <a:ext cx="9569484" cy="5468277"/>
          </a:xfrm>
          <a:prstGeom prst="rect">
            <a:avLst/>
          </a:prstGeom>
        </p:spPr>
      </p:pic>
    </p:spTree>
    <p:extLst>
      <p:ext uri="{BB962C8B-B14F-4D97-AF65-F5344CB8AC3E}">
        <p14:creationId xmlns:p14="http://schemas.microsoft.com/office/powerpoint/2010/main" val="29936053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5B65-64C0-3AEE-02AF-BDD5576E8295}"/>
            </a:ext>
          </a:extLst>
        </p:cNvPr>
        <p:cNvGrpSpPr/>
        <p:nvPr/>
      </p:nvGrpSpPr>
      <p:grpSpPr>
        <a:xfrm>
          <a:off x="0" y="0"/>
          <a:ext cx="0" cy="0"/>
          <a:chOff x="0" y="0"/>
          <a:chExt cx="0" cy="0"/>
        </a:xfrm>
      </p:grpSpPr>
      <p:sp>
        <p:nvSpPr>
          <p:cNvPr id="20" name="Circular 19">
            <a:extLst>
              <a:ext uri="{FF2B5EF4-FFF2-40B4-BE49-F238E27FC236}">
                <a16:creationId xmlns:a16="http://schemas.microsoft.com/office/drawing/2014/main" id="{04B02273-B27F-006B-38E2-089BDBE9E964}"/>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498BB101-BD2A-38F6-31CF-3988FD2C73AE}"/>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17" name="Imagen 16">
            <a:extLst>
              <a:ext uri="{FF2B5EF4-FFF2-40B4-BE49-F238E27FC236}">
                <a16:creationId xmlns:a16="http://schemas.microsoft.com/office/drawing/2014/main" id="{FD8A76B3-9F6C-3662-BFC6-10DE1BC7E339}"/>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5" name="Title 3">
            <a:extLst>
              <a:ext uri="{FF2B5EF4-FFF2-40B4-BE49-F238E27FC236}">
                <a16:creationId xmlns:a16="http://schemas.microsoft.com/office/drawing/2014/main" id="{D95BD629-3C40-D4B2-3D74-0EA346466530}"/>
              </a:ext>
            </a:extLst>
          </p:cNvPr>
          <p:cNvSpPr txBox="1">
            <a:spLocks/>
          </p:cNvSpPr>
          <p:nvPr/>
        </p:nvSpPr>
        <p:spPr>
          <a:xfrm>
            <a:off x="552686" y="102598"/>
            <a:ext cx="10351288" cy="882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500" b="1" dirty="0">
                <a:solidFill>
                  <a:srgbClr val="3FB2B2"/>
                </a:solidFill>
                <a:latin typeface="Poppins" pitchFamily="2" charset="77"/>
                <a:cs typeface="Poppins" pitchFamily="2" charset="77"/>
              </a:rPr>
              <a:t>Chatbot de Análisis de fallas de equipos pesados</a:t>
            </a:r>
          </a:p>
        </p:txBody>
      </p:sp>
      <p:sp>
        <p:nvSpPr>
          <p:cNvPr id="3" name="Google Shape;445;p20">
            <a:extLst>
              <a:ext uri="{FF2B5EF4-FFF2-40B4-BE49-F238E27FC236}">
                <a16:creationId xmlns:a16="http://schemas.microsoft.com/office/drawing/2014/main" id="{5E1E787D-C00B-BF16-C5BE-59978D6DF0DF}"/>
              </a:ext>
            </a:extLst>
          </p:cNvPr>
          <p:cNvSpPr txBox="1"/>
          <p:nvPr/>
        </p:nvSpPr>
        <p:spPr>
          <a:xfrm>
            <a:off x="1041064" y="1561071"/>
            <a:ext cx="11760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7D5FFF"/>
              </a:buClr>
              <a:buSzPts val="1400"/>
              <a:buFont typeface="Arial"/>
              <a:buNone/>
            </a:pPr>
            <a:r>
              <a:rPr lang="es-MX" sz="1800" b="1" i="0" u="none" strike="noStrike" cap="none">
                <a:latin typeface="Arial"/>
                <a:ea typeface="Arial"/>
                <a:cs typeface="Arial"/>
                <a:sym typeface="Arial"/>
              </a:rPr>
              <a:t>Reto</a:t>
            </a:r>
            <a:endParaRPr/>
          </a:p>
        </p:txBody>
      </p:sp>
      <p:pic>
        <p:nvPicPr>
          <p:cNvPr id="4" name="Google Shape;451;p20">
            <a:extLst>
              <a:ext uri="{FF2B5EF4-FFF2-40B4-BE49-F238E27FC236}">
                <a16:creationId xmlns:a16="http://schemas.microsoft.com/office/drawing/2014/main" id="{E99BB961-8785-5630-C042-FF7B1D4ED8D2}"/>
              </a:ext>
            </a:extLst>
          </p:cNvPr>
          <p:cNvPicPr preferRelativeResize="0"/>
          <p:nvPr/>
        </p:nvPicPr>
        <p:blipFill rotWithShape="1">
          <a:blip r:embed="rId5">
            <a:alphaModFix/>
            <a:duotone>
              <a:schemeClr val="accent2">
                <a:shade val="45000"/>
                <a:satMod val="135000"/>
              </a:schemeClr>
              <a:prstClr val="white"/>
            </a:duotone>
          </a:blip>
          <a:srcRect/>
          <a:stretch/>
        </p:blipFill>
        <p:spPr>
          <a:xfrm>
            <a:off x="223435" y="1412123"/>
            <a:ext cx="701501" cy="656034"/>
          </a:xfrm>
          <a:prstGeom prst="rect">
            <a:avLst/>
          </a:prstGeom>
          <a:noFill/>
          <a:ln>
            <a:noFill/>
          </a:ln>
        </p:spPr>
      </p:pic>
      <p:pic>
        <p:nvPicPr>
          <p:cNvPr id="6" name="Google Shape;456;p20">
            <a:extLst>
              <a:ext uri="{FF2B5EF4-FFF2-40B4-BE49-F238E27FC236}">
                <a16:creationId xmlns:a16="http://schemas.microsoft.com/office/drawing/2014/main" id="{4C9DBFBA-1B43-6B75-CE9D-BF0D56D00AAA}"/>
              </a:ext>
            </a:extLst>
          </p:cNvPr>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403798" y="1561071"/>
            <a:ext cx="340774" cy="367918"/>
          </a:xfrm>
          <a:prstGeom prst="rect">
            <a:avLst/>
          </a:prstGeom>
          <a:noFill/>
          <a:ln>
            <a:noFill/>
          </a:ln>
        </p:spPr>
      </p:pic>
      <p:sp>
        <p:nvSpPr>
          <p:cNvPr id="7" name="Google Shape;447;p20">
            <a:extLst>
              <a:ext uri="{FF2B5EF4-FFF2-40B4-BE49-F238E27FC236}">
                <a16:creationId xmlns:a16="http://schemas.microsoft.com/office/drawing/2014/main" id="{B22B8975-CD15-E7FE-AFC6-A6D8CDA94767}"/>
              </a:ext>
            </a:extLst>
          </p:cNvPr>
          <p:cNvSpPr txBox="1"/>
          <p:nvPr/>
        </p:nvSpPr>
        <p:spPr>
          <a:xfrm>
            <a:off x="1041064" y="3156553"/>
            <a:ext cx="11760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7D5FFF"/>
              </a:buClr>
              <a:buSzPts val="1400"/>
              <a:buFont typeface="Arial"/>
              <a:buNone/>
            </a:pPr>
            <a:r>
              <a:rPr lang="es-MX" sz="1800" b="1" i="0" u="none" strike="noStrike" cap="none">
                <a:latin typeface="Arial"/>
                <a:ea typeface="Arial"/>
                <a:cs typeface="Arial"/>
                <a:sym typeface="Arial"/>
              </a:rPr>
              <a:t>Solución</a:t>
            </a:r>
            <a:endParaRPr/>
          </a:p>
        </p:txBody>
      </p:sp>
      <p:pic>
        <p:nvPicPr>
          <p:cNvPr id="9" name="Google Shape;452;p20">
            <a:extLst>
              <a:ext uri="{FF2B5EF4-FFF2-40B4-BE49-F238E27FC236}">
                <a16:creationId xmlns:a16="http://schemas.microsoft.com/office/drawing/2014/main" id="{4CF58670-3817-E081-65C2-1D2BDC9DEE56}"/>
              </a:ext>
            </a:extLst>
          </p:cNvPr>
          <p:cNvPicPr preferRelativeResize="0"/>
          <p:nvPr/>
        </p:nvPicPr>
        <p:blipFill rotWithShape="1">
          <a:blip r:embed="rId5">
            <a:alphaModFix/>
            <a:duotone>
              <a:schemeClr val="accent2">
                <a:shade val="45000"/>
                <a:satMod val="135000"/>
              </a:schemeClr>
              <a:prstClr val="white"/>
            </a:duotone>
          </a:blip>
          <a:srcRect/>
          <a:stretch/>
        </p:blipFill>
        <p:spPr>
          <a:xfrm>
            <a:off x="223435" y="2957393"/>
            <a:ext cx="701501" cy="656034"/>
          </a:xfrm>
          <a:prstGeom prst="rect">
            <a:avLst/>
          </a:prstGeom>
          <a:noFill/>
          <a:ln>
            <a:noFill/>
          </a:ln>
        </p:spPr>
      </p:pic>
      <p:pic>
        <p:nvPicPr>
          <p:cNvPr id="10" name="Google Shape;457;p20">
            <a:extLst>
              <a:ext uri="{FF2B5EF4-FFF2-40B4-BE49-F238E27FC236}">
                <a16:creationId xmlns:a16="http://schemas.microsoft.com/office/drawing/2014/main" id="{F79E401E-5AE6-1218-112B-C246DFBB9B84}"/>
              </a:ext>
            </a:extLst>
          </p:cNvPr>
          <p:cNvPicPr preferRelativeResize="0"/>
          <p:nvPr/>
        </p:nvPicPr>
        <p:blipFill rotWithShape="1">
          <a:blip r:embed="rId7">
            <a:alphaModFix/>
            <a:extLst>
              <a:ext uri="{28A0092B-C50C-407E-A947-70E740481C1C}">
                <a14:useLocalDpi xmlns:a14="http://schemas.microsoft.com/office/drawing/2010/main"/>
              </a:ext>
            </a:extLst>
          </a:blip>
          <a:srcRect/>
          <a:stretch/>
        </p:blipFill>
        <p:spPr>
          <a:xfrm>
            <a:off x="384940" y="3077041"/>
            <a:ext cx="404231" cy="431719"/>
          </a:xfrm>
          <a:prstGeom prst="rect">
            <a:avLst/>
          </a:prstGeom>
          <a:noFill/>
          <a:ln>
            <a:noFill/>
          </a:ln>
        </p:spPr>
      </p:pic>
      <p:sp>
        <p:nvSpPr>
          <p:cNvPr id="11" name="Google Shape;450;p20">
            <a:extLst>
              <a:ext uri="{FF2B5EF4-FFF2-40B4-BE49-F238E27FC236}">
                <a16:creationId xmlns:a16="http://schemas.microsoft.com/office/drawing/2014/main" id="{AE5AD3F9-266A-1111-6412-41BE161A9743}"/>
              </a:ext>
            </a:extLst>
          </p:cNvPr>
          <p:cNvSpPr txBox="1"/>
          <p:nvPr/>
        </p:nvSpPr>
        <p:spPr>
          <a:xfrm>
            <a:off x="1041064" y="4552855"/>
            <a:ext cx="14019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7D5FFF"/>
              </a:buClr>
              <a:buSzPts val="1400"/>
              <a:buFont typeface="Arial"/>
              <a:buNone/>
            </a:pPr>
            <a:r>
              <a:rPr lang="es-MX" sz="1800" b="1" i="0" u="none" strike="noStrike" cap="none">
                <a:latin typeface="Arial"/>
                <a:ea typeface="Arial"/>
                <a:cs typeface="Arial"/>
                <a:sym typeface="Arial"/>
              </a:rPr>
              <a:t>Resultados</a:t>
            </a:r>
            <a:endParaRPr/>
          </a:p>
        </p:txBody>
      </p:sp>
      <p:pic>
        <p:nvPicPr>
          <p:cNvPr id="12" name="Google Shape;453;p20">
            <a:extLst>
              <a:ext uri="{FF2B5EF4-FFF2-40B4-BE49-F238E27FC236}">
                <a16:creationId xmlns:a16="http://schemas.microsoft.com/office/drawing/2014/main" id="{3BDBD710-C9E0-D06C-9697-D10468A4F440}"/>
              </a:ext>
            </a:extLst>
          </p:cNvPr>
          <p:cNvPicPr preferRelativeResize="0"/>
          <p:nvPr/>
        </p:nvPicPr>
        <p:blipFill rotWithShape="1">
          <a:blip r:embed="rId5">
            <a:alphaModFix/>
            <a:duotone>
              <a:schemeClr val="accent2">
                <a:shade val="45000"/>
                <a:satMod val="135000"/>
              </a:schemeClr>
              <a:prstClr val="white"/>
            </a:duotone>
          </a:blip>
          <a:srcRect/>
          <a:stretch/>
        </p:blipFill>
        <p:spPr>
          <a:xfrm>
            <a:off x="223435" y="4402342"/>
            <a:ext cx="701501" cy="656034"/>
          </a:xfrm>
          <a:prstGeom prst="rect">
            <a:avLst/>
          </a:prstGeom>
          <a:noFill/>
          <a:ln>
            <a:noFill/>
          </a:ln>
        </p:spPr>
      </p:pic>
      <p:pic>
        <p:nvPicPr>
          <p:cNvPr id="13" name="Google Shape;458;p20">
            <a:extLst>
              <a:ext uri="{FF2B5EF4-FFF2-40B4-BE49-F238E27FC236}">
                <a16:creationId xmlns:a16="http://schemas.microsoft.com/office/drawing/2014/main" id="{C2C6301F-F3DB-DD55-1682-79ADE8BD4DDF}"/>
              </a:ext>
            </a:extLst>
          </p:cNvPr>
          <p:cNvPicPr preferRelativeResize="0"/>
          <p:nvPr/>
        </p:nvPicPr>
        <p:blipFill rotWithShape="1">
          <a:blip r:embed="rId8">
            <a:alphaModFix/>
            <a:extLst>
              <a:ext uri="{28A0092B-C50C-407E-A947-70E740481C1C}">
                <a14:useLocalDpi xmlns:a14="http://schemas.microsoft.com/office/drawing/2010/main"/>
              </a:ext>
            </a:extLst>
          </a:blip>
          <a:srcRect/>
          <a:stretch/>
        </p:blipFill>
        <p:spPr>
          <a:xfrm>
            <a:off x="411445" y="4526352"/>
            <a:ext cx="357608" cy="432922"/>
          </a:xfrm>
          <a:prstGeom prst="rect">
            <a:avLst/>
          </a:prstGeom>
          <a:noFill/>
          <a:ln>
            <a:noFill/>
          </a:ln>
        </p:spPr>
      </p:pic>
      <p:sp>
        <p:nvSpPr>
          <p:cNvPr id="14" name="Google Shape;539;p24">
            <a:extLst>
              <a:ext uri="{FF2B5EF4-FFF2-40B4-BE49-F238E27FC236}">
                <a16:creationId xmlns:a16="http://schemas.microsoft.com/office/drawing/2014/main" id="{C15015C1-A9F8-3371-00C4-896AF5F68ED9}"/>
              </a:ext>
            </a:extLst>
          </p:cNvPr>
          <p:cNvSpPr txBox="1"/>
          <p:nvPr/>
        </p:nvSpPr>
        <p:spPr>
          <a:xfrm>
            <a:off x="1041063" y="1801905"/>
            <a:ext cx="5400000" cy="61552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s-ES" sz="1400" dirty="0">
                <a:solidFill>
                  <a:srgbClr val="000000"/>
                </a:solidFill>
                <a:latin typeface="Arial"/>
                <a:cs typeface="Arial"/>
                <a:sym typeface="Arial"/>
              </a:rPr>
              <a:t>Optimizar los procesos claves de Gestión de Mantenimiento: Identificación y Análisis.</a:t>
            </a:r>
            <a:endParaRPr dirty="0"/>
          </a:p>
        </p:txBody>
      </p:sp>
      <p:sp>
        <p:nvSpPr>
          <p:cNvPr id="16" name="Google Shape;541;p24">
            <a:extLst>
              <a:ext uri="{FF2B5EF4-FFF2-40B4-BE49-F238E27FC236}">
                <a16:creationId xmlns:a16="http://schemas.microsoft.com/office/drawing/2014/main" id="{2539A461-3A74-061B-A0AC-1AE08B669AF1}"/>
              </a:ext>
            </a:extLst>
          </p:cNvPr>
          <p:cNvSpPr txBox="1"/>
          <p:nvPr/>
        </p:nvSpPr>
        <p:spPr>
          <a:xfrm>
            <a:off x="1041063" y="3403127"/>
            <a:ext cx="5400000" cy="830966"/>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s-MX" sz="1400" b="0" i="0" u="none" strike="noStrike" cap="none" dirty="0">
                <a:solidFill>
                  <a:schemeClr val="dk1"/>
                </a:solidFill>
                <a:latin typeface="Arial"/>
                <a:ea typeface="Arial"/>
                <a:cs typeface="Arial"/>
                <a:sym typeface="Arial"/>
              </a:rPr>
              <a:t>Una aplicación de </a:t>
            </a:r>
            <a:r>
              <a:rPr lang="es-MX" sz="1400" b="0" i="0" u="none" strike="noStrike" cap="none" dirty="0" err="1">
                <a:solidFill>
                  <a:schemeClr val="dk1"/>
                </a:solidFill>
                <a:latin typeface="Arial"/>
                <a:ea typeface="Arial"/>
                <a:cs typeface="Arial"/>
                <a:sym typeface="Arial"/>
              </a:rPr>
              <a:t>chatbot</a:t>
            </a:r>
            <a:r>
              <a:rPr lang="es-MX" sz="1400" dirty="0">
                <a:solidFill>
                  <a:schemeClr val="dk1"/>
                </a:solidFill>
                <a:latin typeface="Arial"/>
                <a:ea typeface="Arial"/>
                <a:cs typeface="Arial"/>
                <a:sym typeface="Arial"/>
              </a:rPr>
              <a:t> que usa la IA Generativa para realizar búsquedas en tiempo real (2 segundos) en toda la base de información disponible.</a:t>
            </a:r>
            <a:endParaRPr dirty="0"/>
          </a:p>
        </p:txBody>
      </p:sp>
      <p:pic>
        <p:nvPicPr>
          <p:cNvPr id="1028" name="Picture 4" descr="793D Camiones para minería | Cat | Caterpillar">
            <a:extLst>
              <a:ext uri="{FF2B5EF4-FFF2-40B4-BE49-F238E27FC236}">
                <a16:creationId xmlns:a16="http://schemas.microsoft.com/office/drawing/2014/main" id="{45044AEF-BBB4-7B46-F523-E57CFDE3E92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418" b="5859"/>
          <a:stretch/>
        </p:blipFill>
        <p:spPr bwMode="auto">
          <a:xfrm>
            <a:off x="9225671" y="4335264"/>
            <a:ext cx="2659236" cy="15197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COBRE - Ciudadanos haciendo minería responsable">
            <a:extLst>
              <a:ext uri="{FF2B5EF4-FFF2-40B4-BE49-F238E27FC236}">
                <a16:creationId xmlns:a16="http://schemas.microsoft.com/office/drawing/2014/main" id="{17AAAE13-C18E-C099-B2A9-927B35B766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1765" y="1368599"/>
            <a:ext cx="5298209" cy="29688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994K | Relianz Mining Solutions">
            <a:extLst>
              <a:ext uri="{FF2B5EF4-FFF2-40B4-BE49-F238E27FC236}">
                <a16:creationId xmlns:a16="http://schemas.microsoft.com/office/drawing/2014/main" id="{3C21173E-FFA1-C0CB-BD65-F6D4EC0B5ED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6866" b="6587"/>
          <a:stretch/>
        </p:blipFill>
        <p:spPr bwMode="auto">
          <a:xfrm>
            <a:off x="6591765" y="4335264"/>
            <a:ext cx="2633906" cy="1519711"/>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542;p24">
            <a:extLst>
              <a:ext uri="{FF2B5EF4-FFF2-40B4-BE49-F238E27FC236}">
                <a16:creationId xmlns:a16="http://schemas.microsoft.com/office/drawing/2014/main" id="{D66AD7EC-FAD0-63B6-0EA8-91C023FADE61}"/>
              </a:ext>
            </a:extLst>
          </p:cNvPr>
          <p:cNvSpPr txBox="1"/>
          <p:nvPr/>
        </p:nvSpPr>
        <p:spPr>
          <a:xfrm>
            <a:off x="1041063" y="4804953"/>
            <a:ext cx="5400000" cy="1261854"/>
          </a:xfrm>
          <a:prstGeom prst="rect">
            <a:avLst/>
          </a:prstGeom>
          <a:noFill/>
          <a:ln>
            <a:noFill/>
          </a:ln>
        </p:spPr>
        <p:txBody>
          <a:bodyPr spcFirstLastPara="1" wrap="square" lIns="91425" tIns="91425" rIns="91425" bIns="91425" anchor="t" anchorCtr="0">
            <a:spAutoFit/>
          </a:bodyPr>
          <a:lstStyle/>
          <a:p>
            <a:pPr marL="425450" marR="0" lvl="0" indent="-285750" algn="l" rtl="0">
              <a:spcBef>
                <a:spcPts val="0"/>
              </a:spcBef>
              <a:spcAft>
                <a:spcPts val="0"/>
              </a:spcAft>
              <a:buClr>
                <a:schemeClr val="dk1"/>
              </a:buClr>
              <a:buSzPts val="1400"/>
              <a:buFont typeface="Arial"/>
              <a:buChar char="•"/>
            </a:pPr>
            <a:r>
              <a:rPr lang="es-ES" sz="1400" b="0" i="0" u="none" strike="noStrike" cap="none" dirty="0">
                <a:solidFill>
                  <a:schemeClr val="dk1"/>
                </a:solidFill>
                <a:latin typeface="Arial"/>
                <a:ea typeface="Arial"/>
                <a:cs typeface="Arial"/>
                <a:sym typeface="Arial"/>
              </a:rPr>
              <a:t>Reducción del tiempo empleado </a:t>
            </a:r>
            <a:r>
              <a:rPr lang="es-ES" sz="1400" dirty="0">
                <a:solidFill>
                  <a:schemeClr val="dk1"/>
                </a:solidFill>
                <a:latin typeface="Arial"/>
                <a:ea typeface="Arial"/>
                <a:cs typeface="Arial"/>
                <a:sym typeface="Arial"/>
              </a:rPr>
              <a:t>para elaborar AFA y recomendaciones.</a:t>
            </a:r>
          </a:p>
          <a:p>
            <a:pPr marL="425450" marR="0" lvl="0" indent="-285750" algn="l" rtl="0">
              <a:spcBef>
                <a:spcPts val="0"/>
              </a:spcBef>
              <a:spcAft>
                <a:spcPts val="0"/>
              </a:spcAft>
              <a:buClr>
                <a:schemeClr val="dk1"/>
              </a:buClr>
              <a:buSzPts val="1400"/>
              <a:buFont typeface="Arial"/>
              <a:buChar char="•"/>
            </a:pPr>
            <a:r>
              <a:rPr lang="es-ES" sz="1400" dirty="0">
                <a:solidFill>
                  <a:schemeClr val="dk1"/>
                </a:solidFill>
                <a:latin typeface="Arial"/>
                <a:cs typeface="Arial"/>
                <a:sym typeface="Arial"/>
              </a:rPr>
              <a:t>Reducir el tiempo empleado para diagnóstico de fallas.</a:t>
            </a:r>
          </a:p>
          <a:p>
            <a:pPr marL="425450" marR="0" lvl="0" indent="-285750" algn="l" rtl="0">
              <a:spcBef>
                <a:spcPts val="0"/>
              </a:spcBef>
              <a:spcAft>
                <a:spcPts val="0"/>
              </a:spcAft>
              <a:buClr>
                <a:schemeClr val="dk1"/>
              </a:buClr>
              <a:buSzPts val="1400"/>
              <a:buFont typeface="Arial"/>
              <a:buChar char="•"/>
            </a:pPr>
            <a:r>
              <a:rPr lang="es-ES" sz="1400" dirty="0">
                <a:solidFill>
                  <a:schemeClr val="dk1"/>
                </a:solidFill>
                <a:latin typeface="Arial"/>
                <a:cs typeface="Arial"/>
                <a:sym typeface="Arial"/>
              </a:rPr>
              <a:t>Reducción de estrés y aumento de bienestar de los colaboradores.</a:t>
            </a:r>
            <a:endParaRPr dirty="0"/>
          </a:p>
        </p:txBody>
      </p:sp>
    </p:spTree>
    <p:extLst>
      <p:ext uri="{BB962C8B-B14F-4D97-AF65-F5344CB8AC3E}">
        <p14:creationId xmlns:p14="http://schemas.microsoft.com/office/powerpoint/2010/main" val="30586801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25B65-64C0-3AEE-02AF-BDD5576E8295}"/>
            </a:ext>
          </a:extLst>
        </p:cNvPr>
        <p:cNvGrpSpPr/>
        <p:nvPr/>
      </p:nvGrpSpPr>
      <p:grpSpPr>
        <a:xfrm>
          <a:off x="0" y="0"/>
          <a:ext cx="0" cy="0"/>
          <a:chOff x="0" y="0"/>
          <a:chExt cx="0" cy="0"/>
        </a:xfrm>
      </p:grpSpPr>
      <p:sp>
        <p:nvSpPr>
          <p:cNvPr id="20" name="Circular 19">
            <a:extLst>
              <a:ext uri="{FF2B5EF4-FFF2-40B4-BE49-F238E27FC236}">
                <a16:creationId xmlns:a16="http://schemas.microsoft.com/office/drawing/2014/main" id="{04B02273-B27F-006B-38E2-089BDBE9E964}"/>
              </a:ext>
            </a:extLst>
          </p:cNvPr>
          <p:cNvSpPr/>
          <p:nvPr/>
        </p:nvSpPr>
        <p:spPr>
          <a:xfrm rot="10800000">
            <a:off x="-446836" y="134766"/>
            <a:ext cx="882076" cy="882076"/>
          </a:xfrm>
          <a:prstGeom prst="pie">
            <a:avLst>
              <a:gd name="adj1" fmla="val 5379537"/>
              <a:gd name="adj2" fmla="val 16200000"/>
            </a:avLst>
          </a:prstGeom>
          <a:solidFill>
            <a:srgbClr val="FE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8" name="Imagen 7">
            <a:extLst>
              <a:ext uri="{FF2B5EF4-FFF2-40B4-BE49-F238E27FC236}">
                <a16:creationId xmlns:a16="http://schemas.microsoft.com/office/drawing/2014/main" id="{498BB101-BD2A-38F6-31CF-3988FD2C73AE}"/>
              </a:ext>
            </a:extLst>
          </p:cNvPr>
          <p:cNvPicPr>
            <a:picLocks noChangeAspect="1"/>
          </p:cNvPicPr>
          <p:nvPr/>
        </p:nvPicPr>
        <p:blipFill>
          <a:blip r:embed="rId3"/>
          <a:stretch>
            <a:fillRect/>
          </a:stretch>
        </p:blipFill>
        <p:spPr>
          <a:xfrm>
            <a:off x="10665006" y="359257"/>
            <a:ext cx="1104277" cy="353981"/>
          </a:xfrm>
          <a:prstGeom prst="rect">
            <a:avLst/>
          </a:prstGeom>
        </p:spPr>
      </p:pic>
      <p:pic>
        <p:nvPicPr>
          <p:cNvPr id="17" name="Imagen 16">
            <a:extLst>
              <a:ext uri="{FF2B5EF4-FFF2-40B4-BE49-F238E27FC236}">
                <a16:creationId xmlns:a16="http://schemas.microsoft.com/office/drawing/2014/main" id="{FD8A76B3-9F6C-3662-BFC6-10DE1BC7E339}"/>
              </a:ext>
            </a:extLst>
          </p:cNvPr>
          <p:cNvPicPr>
            <a:picLocks noChangeAspect="1"/>
          </p:cNvPicPr>
          <p:nvPr/>
        </p:nvPicPr>
        <p:blipFill>
          <a:blip r:embed="rId4"/>
          <a:stretch>
            <a:fillRect/>
          </a:stretch>
        </p:blipFill>
        <p:spPr>
          <a:xfrm>
            <a:off x="10665003" y="359256"/>
            <a:ext cx="1104280" cy="353982"/>
          </a:xfrm>
          <a:prstGeom prst="rect">
            <a:avLst/>
          </a:prstGeom>
        </p:spPr>
      </p:pic>
      <p:sp>
        <p:nvSpPr>
          <p:cNvPr id="5" name="Title 3">
            <a:extLst>
              <a:ext uri="{FF2B5EF4-FFF2-40B4-BE49-F238E27FC236}">
                <a16:creationId xmlns:a16="http://schemas.microsoft.com/office/drawing/2014/main" id="{D95BD629-3C40-D4B2-3D74-0EA346466530}"/>
              </a:ext>
            </a:extLst>
          </p:cNvPr>
          <p:cNvSpPr txBox="1">
            <a:spLocks/>
          </p:cNvSpPr>
          <p:nvPr/>
        </p:nvSpPr>
        <p:spPr>
          <a:xfrm>
            <a:off x="552686" y="102598"/>
            <a:ext cx="10351288" cy="8820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b="1" dirty="0">
                <a:solidFill>
                  <a:srgbClr val="3FB2B2"/>
                </a:solidFill>
                <a:latin typeface="Poppins" pitchFamily="2" charset="77"/>
                <a:cs typeface="Poppins" pitchFamily="2" charset="77"/>
              </a:rPr>
              <a:t>GPT-4o-mini (Omni) – </a:t>
            </a:r>
            <a:r>
              <a:rPr lang="en-US" sz="2500" b="1" dirty="0" err="1">
                <a:solidFill>
                  <a:srgbClr val="3FB2B2"/>
                </a:solidFill>
                <a:latin typeface="Poppins" pitchFamily="2" charset="77"/>
                <a:cs typeface="Poppins" pitchFamily="2" charset="77"/>
              </a:rPr>
              <a:t>Usamos</a:t>
            </a:r>
            <a:r>
              <a:rPr lang="en-US" sz="2500" b="1" dirty="0">
                <a:solidFill>
                  <a:srgbClr val="3FB2B2"/>
                </a:solidFill>
                <a:latin typeface="Poppins" pitchFamily="2" charset="77"/>
                <a:cs typeface="Poppins" pitchFamily="2" charset="77"/>
              </a:rPr>
              <a:t> uno de </a:t>
            </a:r>
            <a:r>
              <a:rPr lang="en-US" sz="2500" b="1" dirty="0" err="1">
                <a:solidFill>
                  <a:srgbClr val="3FB2B2"/>
                </a:solidFill>
                <a:latin typeface="Poppins" pitchFamily="2" charset="77"/>
                <a:cs typeface="Poppins" pitchFamily="2" charset="77"/>
              </a:rPr>
              <a:t>los</a:t>
            </a:r>
            <a:r>
              <a:rPr lang="en-US" sz="2500" b="1" dirty="0">
                <a:solidFill>
                  <a:srgbClr val="3FB2B2"/>
                </a:solidFill>
                <a:latin typeface="Poppins" pitchFamily="2" charset="77"/>
                <a:cs typeface="Poppins" pitchFamily="2" charset="77"/>
              </a:rPr>
              <a:t> </a:t>
            </a:r>
            <a:r>
              <a:rPr lang="en-US" sz="2500" b="1" dirty="0" err="1">
                <a:solidFill>
                  <a:srgbClr val="3FB2B2"/>
                </a:solidFill>
                <a:latin typeface="Poppins" pitchFamily="2" charset="77"/>
                <a:cs typeface="Poppins" pitchFamily="2" charset="77"/>
              </a:rPr>
              <a:t>mejores</a:t>
            </a:r>
            <a:r>
              <a:rPr lang="en-US" sz="2500" b="1" dirty="0">
                <a:solidFill>
                  <a:srgbClr val="3FB2B2"/>
                </a:solidFill>
                <a:latin typeface="Poppins" pitchFamily="2" charset="77"/>
                <a:cs typeface="Poppins" pitchFamily="2" charset="77"/>
              </a:rPr>
              <a:t> LLM</a:t>
            </a:r>
          </a:p>
        </p:txBody>
      </p:sp>
      <p:pic>
        <p:nvPicPr>
          <p:cNvPr id="2" name="Imagen 1">
            <a:extLst>
              <a:ext uri="{FF2B5EF4-FFF2-40B4-BE49-F238E27FC236}">
                <a16:creationId xmlns:a16="http://schemas.microsoft.com/office/drawing/2014/main" id="{7CE43209-B8E5-1C8A-DF47-110F51BAD894}"/>
              </a:ext>
            </a:extLst>
          </p:cNvPr>
          <p:cNvPicPr>
            <a:picLocks noChangeAspect="1"/>
          </p:cNvPicPr>
          <p:nvPr/>
        </p:nvPicPr>
        <p:blipFill>
          <a:blip r:embed="rId5"/>
          <a:stretch>
            <a:fillRect/>
          </a:stretch>
        </p:blipFill>
        <p:spPr>
          <a:xfrm>
            <a:off x="1175461" y="2437497"/>
            <a:ext cx="4280460" cy="2425896"/>
          </a:xfrm>
          <a:prstGeom prst="rect">
            <a:avLst/>
          </a:prstGeom>
        </p:spPr>
      </p:pic>
      <p:pic>
        <p:nvPicPr>
          <p:cNvPr id="15" name="Imagen 14">
            <a:extLst>
              <a:ext uri="{FF2B5EF4-FFF2-40B4-BE49-F238E27FC236}">
                <a16:creationId xmlns:a16="http://schemas.microsoft.com/office/drawing/2014/main" id="{3921A194-A1C0-07DD-B7F0-49072C41BAD2}"/>
              </a:ext>
            </a:extLst>
          </p:cNvPr>
          <p:cNvPicPr>
            <a:picLocks noChangeAspect="1"/>
          </p:cNvPicPr>
          <p:nvPr/>
        </p:nvPicPr>
        <p:blipFill>
          <a:blip r:embed="rId6"/>
          <a:stretch>
            <a:fillRect/>
          </a:stretch>
        </p:blipFill>
        <p:spPr>
          <a:xfrm>
            <a:off x="6180811" y="2401691"/>
            <a:ext cx="4541520" cy="2461703"/>
          </a:xfrm>
          <a:prstGeom prst="rect">
            <a:avLst/>
          </a:prstGeom>
        </p:spPr>
      </p:pic>
      <p:sp>
        <p:nvSpPr>
          <p:cNvPr id="18" name="CuadroTexto 17">
            <a:extLst>
              <a:ext uri="{FF2B5EF4-FFF2-40B4-BE49-F238E27FC236}">
                <a16:creationId xmlns:a16="http://schemas.microsoft.com/office/drawing/2014/main" id="{3222DDDD-106D-CACC-C8D1-E8592D288ACC}"/>
              </a:ext>
            </a:extLst>
          </p:cNvPr>
          <p:cNvSpPr txBox="1"/>
          <p:nvPr/>
        </p:nvSpPr>
        <p:spPr>
          <a:xfrm>
            <a:off x="552687" y="1177069"/>
            <a:ext cx="10981223" cy="646331"/>
          </a:xfrm>
          <a:prstGeom prst="rect">
            <a:avLst/>
          </a:prstGeom>
          <a:noFill/>
        </p:spPr>
        <p:txBody>
          <a:bodyPr wrap="square" rtlCol="0">
            <a:spAutoFit/>
          </a:bodyPr>
          <a:lstStyle/>
          <a:p>
            <a:r>
              <a:rPr lang="es-ES" dirty="0">
                <a:latin typeface="Arial" panose="020B0604020202020204" pitchFamily="34" charset="0"/>
                <a:cs typeface="Arial" panose="020B0604020202020204" pitchFamily="34" charset="0"/>
              </a:rPr>
              <a:t>Es un modelo multimodal (acepta entrada de texto e imagen) y tiene la misma inteligencia que GPT-4 Turbo pero es mucho más eficiente: genera texto 2 veces más rápido y es 50% más barato.</a:t>
            </a:r>
          </a:p>
        </p:txBody>
      </p:sp>
      <p:sp>
        <p:nvSpPr>
          <p:cNvPr id="21" name="CuadroTexto 20">
            <a:extLst>
              <a:ext uri="{FF2B5EF4-FFF2-40B4-BE49-F238E27FC236}">
                <a16:creationId xmlns:a16="http://schemas.microsoft.com/office/drawing/2014/main" id="{35E30853-B56C-AEDF-B488-8BFEF5E104C8}"/>
              </a:ext>
            </a:extLst>
          </p:cNvPr>
          <p:cNvSpPr txBox="1"/>
          <p:nvPr/>
        </p:nvSpPr>
        <p:spPr>
          <a:xfrm>
            <a:off x="6624321" y="4966623"/>
            <a:ext cx="427736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Kevin Scott (CTO) </a:t>
            </a:r>
            <a:r>
              <a:rPr lang="en-US" dirty="0" err="1">
                <a:latin typeface="Arial" panose="020B0604020202020204" pitchFamily="34" charset="0"/>
                <a:cs typeface="Arial" panose="020B0604020202020204" pitchFamily="34" charset="0"/>
              </a:rPr>
              <a:t>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MSBuild</a:t>
            </a:r>
            <a:r>
              <a:rPr lang="en-US" dirty="0">
                <a:latin typeface="Arial" panose="020B0604020202020204" pitchFamily="34" charset="0"/>
                <a:cs typeface="Arial" panose="020B0604020202020204" pitchFamily="34" charset="0"/>
              </a:rPr>
              <a:t> 2024</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59729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nBPJbYmn8vCdT4PFbLN2Q"/>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UnidadMinera xmlns="20cc31ec-78db-49c5-a57c-520a435c735c" xsi:nil="true"/>
    <lcf76f155ced4ddcb4097134ff3c332f xmlns="20cc31ec-78db-49c5-a57c-520a435c735c">
      <Terms xmlns="http://schemas.microsoft.com/office/infopath/2007/PartnerControls"/>
    </lcf76f155ced4ddcb4097134ff3c332f>
    <TaxCatchAll xmlns="8de65f0b-9e1a-498c-a8bc-471ca9ae186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47214838DC4F134BB34309942EEA9275" ma:contentTypeVersion="16" ma:contentTypeDescription="Crear nuevo documento." ma:contentTypeScope="" ma:versionID="177f7efcf9fdeee5bb173387bc5746bf">
  <xsd:schema xmlns:xsd="http://www.w3.org/2001/XMLSchema" xmlns:xs="http://www.w3.org/2001/XMLSchema" xmlns:p="http://schemas.microsoft.com/office/2006/metadata/properties" xmlns:ns2="20cc31ec-78db-49c5-a57c-520a435c735c" xmlns:ns3="8de65f0b-9e1a-498c-a8bc-471ca9ae1864" targetNamespace="http://schemas.microsoft.com/office/2006/metadata/properties" ma:root="true" ma:fieldsID="32d6775fa8e45bdc70766644b67d88c2" ns2:_="" ns3:_="">
    <xsd:import namespace="20cc31ec-78db-49c5-a57c-520a435c735c"/>
    <xsd:import namespace="8de65f0b-9e1a-498c-a8bc-471ca9ae186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Location" minOccurs="0"/>
                <xsd:element ref="ns2:UnidadMiner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cc31ec-78db-49c5-a57c-520a435c73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Etiquetas de imagen" ma:readOnly="false" ma:fieldId="{5cf76f15-5ced-4ddc-b409-7134ff3c332f}" ma:taxonomyMulti="true" ma:sspId="0ff2c348-b4ee-425a-a4b2-8713acf06de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UnidadMinera" ma:index="23" nillable="true" ma:displayName="Unidad Minera" ma:format="Dropdown" ma:internalName="UnidadMinera">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e65f0b-9e1a-498c-a8bc-471ca9ae1864" elementFormDefault="qualified">
    <xsd:import namespace="http://schemas.microsoft.com/office/2006/documentManagement/types"/>
    <xsd:import namespace="http://schemas.microsoft.com/office/infopath/2007/PartnerControls"/>
    <xsd:element name="SharedWithUsers" ma:index="13"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talles de uso compartido" ma:internalName="SharedWithDetails" ma:readOnly="true">
      <xsd:simpleType>
        <xsd:restriction base="dms:Note">
          <xsd:maxLength value="255"/>
        </xsd:restriction>
      </xsd:simpleType>
    </xsd:element>
    <xsd:element name="TaxCatchAll" ma:index="17" nillable="true" ma:displayName="Taxonomy Catch All Column" ma:hidden="true" ma:list="{bd1a98f4-0774-4580-b1b3-32e494e3c401}" ma:internalName="TaxCatchAll" ma:showField="CatchAllData" ma:web="8de65f0b-9e1a-498c-a8bc-471ca9ae1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2513B5-2D43-4B3E-84CA-B776F60795FC}">
  <ds:schemaRefs>
    <ds:schemaRef ds:uri="http://schemas.microsoft.com/office/2006/metadata/properties"/>
    <ds:schemaRef ds:uri="http://www.w3.org/2000/xmlns/"/>
    <ds:schemaRef ds:uri="20cc31ec-78db-49c5-a57c-520a435c735c"/>
    <ds:schemaRef ds:uri="http://www.w3.org/2001/XMLSchema-instance"/>
    <ds:schemaRef ds:uri="http://schemas.microsoft.com/office/infopath/2007/PartnerControls"/>
    <ds:schemaRef ds:uri="8de65f0b-9e1a-498c-a8bc-471ca9ae1864"/>
  </ds:schemaRefs>
</ds:datastoreItem>
</file>

<file path=customXml/itemProps2.xml><?xml version="1.0" encoding="utf-8"?>
<ds:datastoreItem xmlns:ds="http://schemas.openxmlformats.org/officeDocument/2006/customXml" ds:itemID="{187DA103-2928-44FB-A41B-9E677D8B2995}">
  <ds:schemaRefs>
    <ds:schemaRef ds:uri="http://schemas.microsoft.com/office/2006/metadata/contentType"/>
    <ds:schemaRef ds:uri="http://schemas.microsoft.com/office/2006/metadata/properties/metaAttributes"/>
    <ds:schemaRef ds:uri="http://www.w3.org/2000/xmlns/"/>
    <ds:schemaRef ds:uri="http://www.w3.org/2001/XMLSchema"/>
    <ds:schemaRef ds:uri="20cc31ec-78db-49c5-a57c-520a435c735c"/>
    <ds:schemaRef ds:uri="8de65f0b-9e1a-498c-a8bc-471ca9ae1864"/>
  </ds:schemaRefs>
</ds:datastoreItem>
</file>

<file path=customXml/itemProps3.xml><?xml version="1.0" encoding="utf-8"?>
<ds:datastoreItem xmlns:ds="http://schemas.openxmlformats.org/officeDocument/2006/customXml" ds:itemID="{C83D2A20-3A91-49C6-8DC4-60CE1EC5E3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355</TotalTime>
  <Words>1310</Words>
  <Application>Microsoft Office PowerPoint</Application>
  <PresentationFormat>Panorámica</PresentationFormat>
  <Paragraphs>130</Paragraphs>
  <Slides>16</Slides>
  <Notes>16</Notes>
  <HiddenSlides>1</HiddenSlides>
  <MMClips>0</MMClips>
  <ScaleCrop>false</ScaleCrop>
  <HeadingPairs>
    <vt:vector size="4" baseType="variant">
      <vt:variant>
        <vt:lpstr>Tema</vt:lpstr>
      </vt:variant>
      <vt:variant>
        <vt:i4>1</vt:i4>
      </vt:variant>
      <vt:variant>
        <vt:lpstr>Títulos de diapositiva</vt:lpstr>
      </vt:variant>
      <vt:variant>
        <vt:i4>16</vt:i4>
      </vt:variant>
    </vt:vector>
  </HeadingPairs>
  <TitlesOfParts>
    <vt:vector size="17"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DataAISummit</dc:title>
  <dc:creator>Martin Grados</dc:creator>
  <cp:lastModifiedBy>LEE  ALEXANDER HUAMAN SALIRROSAS</cp:lastModifiedBy>
  <cp:revision>11</cp:revision>
  <dcterms:created xsi:type="dcterms:W3CDTF">2022-04-29T19:53:47Z</dcterms:created>
  <dcterms:modified xsi:type="dcterms:W3CDTF">2024-09-10T14:37:26Z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0x01010047214838DC4F134BB34309942EEA9275</vt:lpwstr>
  </property>
  <property fmtid="{D5CDD505-2E9C-101B-9397-08002B2CF9AE}" pid="3" name="MediaServiceImageTags">
    <vt:lpwstr/>
  </property>
</Properties>
</file>